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 id="2147483671" r:id="rId6"/>
  </p:sldMasterIdLst>
  <p:notesMasterIdLst>
    <p:notesMasterId r:id="rId52"/>
  </p:notesMasterIdLst>
  <p:sldIdLst>
    <p:sldId id="286" r:id="rId7"/>
    <p:sldId id="1413" r:id="rId8"/>
    <p:sldId id="1414" r:id="rId9"/>
    <p:sldId id="1415" r:id="rId10"/>
    <p:sldId id="1416" r:id="rId11"/>
    <p:sldId id="1417" r:id="rId12"/>
    <p:sldId id="1433" r:id="rId13"/>
    <p:sldId id="260" r:id="rId14"/>
    <p:sldId id="1421" r:id="rId15"/>
    <p:sldId id="1422" r:id="rId16"/>
    <p:sldId id="264" r:id="rId17"/>
    <p:sldId id="529" r:id="rId18"/>
    <p:sldId id="473" r:id="rId19"/>
    <p:sldId id="458" r:id="rId20"/>
    <p:sldId id="453" r:id="rId21"/>
    <p:sldId id="525" r:id="rId22"/>
    <p:sldId id="483" r:id="rId23"/>
    <p:sldId id="454" r:id="rId24"/>
    <p:sldId id="455" r:id="rId25"/>
    <p:sldId id="460" r:id="rId26"/>
    <p:sldId id="465" r:id="rId27"/>
    <p:sldId id="1436" r:id="rId28"/>
    <p:sldId id="526" r:id="rId29"/>
    <p:sldId id="474" r:id="rId30"/>
    <p:sldId id="480" r:id="rId31"/>
    <p:sldId id="481" r:id="rId32"/>
    <p:sldId id="486" r:id="rId33"/>
    <p:sldId id="487" r:id="rId34"/>
    <p:sldId id="489" r:id="rId35"/>
    <p:sldId id="1406" r:id="rId36"/>
    <p:sldId id="1407" r:id="rId37"/>
    <p:sldId id="506" r:id="rId38"/>
    <p:sldId id="507" r:id="rId39"/>
    <p:sldId id="510" r:id="rId40"/>
    <p:sldId id="511" r:id="rId41"/>
    <p:sldId id="512" r:id="rId42"/>
    <p:sldId id="523" r:id="rId43"/>
    <p:sldId id="518" r:id="rId44"/>
    <p:sldId id="519" r:id="rId45"/>
    <p:sldId id="1425" r:id="rId46"/>
    <p:sldId id="1239" r:id="rId47"/>
    <p:sldId id="1427" r:id="rId48"/>
    <p:sldId id="1428" r:id="rId49"/>
    <p:sldId id="1435" r:id="rId50"/>
    <p:sldId id="143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AA6F7F-86E3-2300-7010-E30D87CC39CA}" name="Nathaly Charrette" initials="NC" userId="42c0362e76f15c5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723"/>
    <a:srgbClr val="0E6D41"/>
    <a:srgbClr val="01AEF1"/>
    <a:srgbClr val="5CCCF6"/>
    <a:srgbClr val="B9E6FB"/>
    <a:srgbClr val="B917FF"/>
    <a:srgbClr val="5CCC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24" autoAdjust="0"/>
    <p:restoredTop sz="76531"/>
  </p:normalViewPr>
  <p:slideViewPr>
    <p:cSldViewPr snapToGrid="0">
      <p:cViewPr varScale="1">
        <p:scale>
          <a:sx n="87" d="100"/>
          <a:sy n="87" d="100"/>
        </p:scale>
        <p:origin x="1272" y="84"/>
      </p:cViewPr>
      <p:guideLst/>
    </p:cSldViewPr>
  </p:slideViewPr>
  <p:notesTextViewPr>
    <p:cViewPr>
      <p:scale>
        <a:sx n="1" d="1"/>
        <a:sy n="1" d="1"/>
      </p:scale>
      <p:origin x="0" y="0"/>
    </p:cViewPr>
  </p:notesTextViewPr>
  <p:sorterViewPr>
    <p:cViewPr varScale="1">
      <p:scale>
        <a:sx n="1" d="1"/>
        <a:sy n="1" d="1"/>
      </p:scale>
      <p:origin x="0" y="-22282"/>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ileau, Lucie" userId="5397a220-2cd4-46a4-be0e-b4e386a098ff" providerId="ADAL" clId="{4D570D73-9EBD-497C-8BD4-F685D91033DB}"/>
    <pc:docChg chg="modSld">
      <pc:chgData name="Boileau, Lucie" userId="5397a220-2cd4-46a4-be0e-b4e386a098ff" providerId="ADAL" clId="{4D570D73-9EBD-497C-8BD4-F685D91033DB}" dt="2023-04-28T22:05:18.061" v="3" actId="6549"/>
      <pc:docMkLst>
        <pc:docMk/>
      </pc:docMkLst>
      <pc:sldChg chg="modNotes">
        <pc:chgData name="Boileau, Lucie" userId="5397a220-2cd4-46a4-be0e-b4e386a098ff" providerId="ADAL" clId="{4D570D73-9EBD-497C-8BD4-F685D91033DB}" dt="2023-04-28T22:03:45.746" v="0" actId="6549"/>
        <pc:sldMkLst>
          <pc:docMk/>
          <pc:sldMk cId="2994628243" sldId="260"/>
        </pc:sldMkLst>
      </pc:sldChg>
      <pc:sldChg chg="modNotes">
        <pc:chgData name="Boileau, Lucie" userId="5397a220-2cd4-46a4-be0e-b4e386a098ff" providerId="ADAL" clId="{4D570D73-9EBD-497C-8BD4-F685D91033DB}" dt="2023-04-28T22:03:50.691" v="1" actId="6549"/>
        <pc:sldMkLst>
          <pc:docMk/>
          <pc:sldMk cId="459420282" sldId="264"/>
        </pc:sldMkLst>
      </pc:sldChg>
      <pc:sldChg chg="modSp mod">
        <pc:chgData name="Boileau, Lucie" userId="5397a220-2cd4-46a4-be0e-b4e386a098ff" providerId="ADAL" clId="{4D570D73-9EBD-497C-8BD4-F685D91033DB}" dt="2023-04-28T22:05:18.061" v="3" actId="6549"/>
        <pc:sldMkLst>
          <pc:docMk/>
          <pc:sldMk cId="4127352807" sldId="286"/>
        </pc:sldMkLst>
        <pc:spChg chg="mod">
          <ac:chgData name="Boileau, Lucie" userId="5397a220-2cd4-46a4-be0e-b4e386a098ff" providerId="ADAL" clId="{4D570D73-9EBD-497C-8BD4-F685D91033DB}" dt="2023-04-28T22:05:18.061" v="3" actId="6549"/>
          <ac:spMkLst>
            <pc:docMk/>
            <pc:sldMk cId="4127352807" sldId="286"/>
            <ac:spMk id="7" creationId="{33C64581-1253-4F1D-BE65-2E96260F0FEB}"/>
          </ac:spMkLst>
        </pc:spChg>
      </pc:sldChg>
      <pc:sldChg chg="modNotes">
        <pc:chgData name="Boileau, Lucie" userId="5397a220-2cd4-46a4-be0e-b4e386a098ff" providerId="ADAL" clId="{4D570D73-9EBD-497C-8BD4-F685D91033DB}" dt="2023-04-28T22:03:55.035" v="2" actId="6549"/>
        <pc:sldMkLst>
          <pc:docMk/>
          <pc:sldMk cId="786482965" sldId="52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E9E0BC-C473-3647-99D8-E6F39968B2DF}" type="doc">
      <dgm:prSet loTypeId="urn:microsoft.com/office/officeart/2005/8/layout/process1" loCatId="" qsTypeId="urn:microsoft.com/office/officeart/2005/8/quickstyle/simple1" qsCatId="simple" csTypeId="urn:microsoft.com/office/officeart/2005/8/colors/colorful1" csCatId="colorful" phldr="1"/>
      <dgm:spPr/>
    </dgm:pt>
    <dgm:pt modelId="{52B94D3E-BC2A-B843-90E4-2333D7442688}">
      <dgm:prSet phldrT="[Text]"/>
      <dgm:spPr/>
      <dgm:t>
        <a:bodyPr/>
        <a:lstStyle/>
        <a:p>
          <a:r>
            <a:rPr lang="fr-CA" b="1"/>
            <a:t>Janvier 2019</a:t>
          </a:r>
        </a:p>
        <a:p>
          <a:r>
            <a:rPr lang="fr-CA"/>
            <a:t>Les PLC envoient une lettre d’intention au CNSAE demandant une révision du </a:t>
          </a:r>
          <a:r>
            <a:rPr lang="fr-CA" i="1"/>
            <a:t>Code de pratiques</a:t>
          </a:r>
        </a:p>
      </dgm:t>
    </dgm:pt>
    <dgm:pt modelId="{3E91F261-2989-2645-942B-110779186833}" type="parTrans" cxnId="{53971765-F3B1-0E4F-8F57-50808D10696B}">
      <dgm:prSet/>
      <dgm:spPr/>
      <dgm:t>
        <a:bodyPr/>
        <a:lstStyle/>
        <a:p>
          <a:endParaRPr lang="en-US"/>
        </a:p>
      </dgm:t>
    </dgm:pt>
    <dgm:pt modelId="{581F8ED2-A242-D147-83EC-318B51361B61}" type="sibTrans" cxnId="{53971765-F3B1-0E4F-8F57-50808D10696B}">
      <dgm:prSet/>
      <dgm:spPr/>
      <dgm:t>
        <a:bodyPr/>
        <a:lstStyle/>
        <a:p>
          <a:endParaRPr lang="en-US"/>
        </a:p>
      </dgm:t>
    </dgm:pt>
    <dgm:pt modelId="{59A040C1-8B84-484D-8909-84543B25C070}">
      <dgm:prSet phldrT="[Text]"/>
      <dgm:spPr/>
      <dgm:t>
        <a:bodyPr/>
        <a:lstStyle/>
        <a:p>
          <a:r>
            <a:rPr lang="fr-CA" b="1"/>
            <a:t>Avril 2019</a:t>
          </a:r>
        </a:p>
        <a:p>
          <a:r>
            <a:rPr lang="fr-CA"/>
            <a:t>La composition du Comité du code et du Comité scientifique est finalisée</a:t>
          </a:r>
        </a:p>
      </dgm:t>
    </dgm:pt>
    <dgm:pt modelId="{DDAFEFD9-9071-E949-ABC0-C4589496E18F}" type="parTrans" cxnId="{D773ABE8-C841-384E-98C3-C4E03972D433}">
      <dgm:prSet/>
      <dgm:spPr/>
      <dgm:t>
        <a:bodyPr/>
        <a:lstStyle/>
        <a:p>
          <a:endParaRPr lang="en-US"/>
        </a:p>
      </dgm:t>
    </dgm:pt>
    <dgm:pt modelId="{D8D87D08-8D0E-3C41-927A-63789B72341A}" type="sibTrans" cxnId="{D773ABE8-C841-384E-98C3-C4E03972D433}">
      <dgm:prSet/>
      <dgm:spPr/>
      <dgm:t>
        <a:bodyPr/>
        <a:lstStyle/>
        <a:p>
          <a:endParaRPr lang="en-US"/>
        </a:p>
      </dgm:t>
    </dgm:pt>
    <dgm:pt modelId="{B6324E8A-6024-644B-8100-28B71C0696A5}">
      <dgm:prSet phldrT="[Text]"/>
      <dgm:spPr/>
      <dgm:t>
        <a:bodyPr/>
        <a:lstStyle/>
        <a:p>
          <a:r>
            <a:rPr lang="fr-CA" b="1"/>
            <a:t>Juillet 2019</a:t>
          </a:r>
        </a:p>
        <a:p>
          <a:r>
            <a:rPr lang="fr-CA"/>
            <a:t>La première rencontre du Comité du code avec le Comité scientifique a lieu pour établir les questions de bien-être prioritaires pour le rapport du Comité scientifique</a:t>
          </a:r>
        </a:p>
      </dgm:t>
    </dgm:pt>
    <dgm:pt modelId="{591DDF98-AC3D-1D4A-BBE0-5B4DA8E49ADE}" type="parTrans" cxnId="{40A70A51-CFA1-5C4A-8BB7-291368FA9387}">
      <dgm:prSet/>
      <dgm:spPr/>
      <dgm:t>
        <a:bodyPr/>
        <a:lstStyle/>
        <a:p>
          <a:endParaRPr lang="en-US"/>
        </a:p>
      </dgm:t>
    </dgm:pt>
    <dgm:pt modelId="{6D511E93-9C80-3B40-B5BF-D8F1CFA2EA08}" type="sibTrans" cxnId="{40A70A51-CFA1-5C4A-8BB7-291368FA9387}">
      <dgm:prSet/>
      <dgm:spPr/>
      <dgm:t>
        <a:bodyPr/>
        <a:lstStyle/>
        <a:p>
          <a:endParaRPr lang="en-US"/>
        </a:p>
      </dgm:t>
    </dgm:pt>
    <dgm:pt modelId="{217FBA9E-496F-1F43-B5DA-F650751DF973}">
      <dgm:prSet/>
      <dgm:spPr/>
      <dgm:t>
        <a:bodyPr/>
        <a:lstStyle/>
        <a:p>
          <a:r>
            <a:rPr lang="fr-CA" b="1"/>
            <a:t>Juillet 2019 à décembre 2020</a:t>
          </a:r>
        </a:p>
        <a:p>
          <a:r>
            <a:rPr lang="fr-CA"/>
            <a:t>Le Comité scientifique examine la recherche et rédige le rapport, qui est ensuite examiné par les pairs</a:t>
          </a:r>
        </a:p>
      </dgm:t>
    </dgm:pt>
    <dgm:pt modelId="{76676666-2386-B640-99DC-5A35B17D36DE}" type="parTrans" cxnId="{47FC33BE-09AC-764F-9DCC-95DD28A596A2}">
      <dgm:prSet/>
      <dgm:spPr/>
      <dgm:t>
        <a:bodyPr/>
        <a:lstStyle/>
        <a:p>
          <a:endParaRPr lang="en-US"/>
        </a:p>
      </dgm:t>
    </dgm:pt>
    <dgm:pt modelId="{4CD83190-A775-BA40-9F70-04569AD1E117}" type="sibTrans" cxnId="{47FC33BE-09AC-764F-9DCC-95DD28A596A2}">
      <dgm:prSet/>
      <dgm:spPr/>
      <dgm:t>
        <a:bodyPr/>
        <a:lstStyle/>
        <a:p>
          <a:endParaRPr lang="en-US"/>
        </a:p>
      </dgm:t>
    </dgm:pt>
    <dgm:pt modelId="{D81F49F6-0B81-2240-86AA-F45D075DED8F}">
      <dgm:prSet/>
      <dgm:spPr/>
      <dgm:t>
        <a:bodyPr/>
        <a:lstStyle/>
        <a:p>
          <a:r>
            <a:rPr lang="fr-CA" b="1"/>
            <a:t>Juillet 2019 à octobre 2021</a:t>
          </a:r>
        </a:p>
        <a:p>
          <a:r>
            <a:rPr lang="fr-CA"/>
            <a:t>Le Comité du code se réunit à plusieurs reprises afin de rédiger la version préliminaire du </a:t>
          </a:r>
          <a:r>
            <a:rPr lang="fr-CA" i="1"/>
            <a:t>Code de pratiques</a:t>
          </a:r>
        </a:p>
      </dgm:t>
    </dgm:pt>
    <dgm:pt modelId="{570E2F72-F5D9-184A-81DF-FFCFE4C2E0EB}" type="parTrans" cxnId="{3CEA9007-2779-B946-84BC-C1950F50CFEA}">
      <dgm:prSet/>
      <dgm:spPr/>
      <dgm:t>
        <a:bodyPr/>
        <a:lstStyle/>
        <a:p>
          <a:endParaRPr lang="en-US"/>
        </a:p>
      </dgm:t>
    </dgm:pt>
    <dgm:pt modelId="{6C6E6537-ADC8-D348-A478-710D50B87883}" type="sibTrans" cxnId="{3CEA9007-2779-B946-84BC-C1950F50CFEA}">
      <dgm:prSet/>
      <dgm:spPr/>
      <dgm:t>
        <a:bodyPr/>
        <a:lstStyle/>
        <a:p>
          <a:endParaRPr lang="en-US"/>
        </a:p>
      </dgm:t>
    </dgm:pt>
    <dgm:pt modelId="{F6008B81-B284-944A-8A6D-7A362F16BC27}" type="pres">
      <dgm:prSet presAssocID="{C3E9E0BC-C473-3647-99D8-E6F39968B2DF}" presName="Name0" presStyleCnt="0">
        <dgm:presLayoutVars>
          <dgm:dir/>
          <dgm:resizeHandles val="exact"/>
        </dgm:presLayoutVars>
      </dgm:prSet>
      <dgm:spPr/>
    </dgm:pt>
    <dgm:pt modelId="{AE5639A6-4D61-E944-94D9-EFEF170BEFDD}" type="pres">
      <dgm:prSet presAssocID="{52B94D3E-BC2A-B843-90E4-2333D7442688}" presName="node" presStyleLbl="node1" presStyleIdx="0" presStyleCnt="5">
        <dgm:presLayoutVars>
          <dgm:bulletEnabled val="1"/>
        </dgm:presLayoutVars>
      </dgm:prSet>
      <dgm:spPr/>
    </dgm:pt>
    <dgm:pt modelId="{BF17E8E8-C73D-0841-9E03-FA8BA648F6FA}" type="pres">
      <dgm:prSet presAssocID="{581F8ED2-A242-D147-83EC-318B51361B61}" presName="sibTrans" presStyleLbl="sibTrans2D1" presStyleIdx="0" presStyleCnt="4"/>
      <dgm:spPr/>
    </dgm:pt>
    <dgm:pt modelId="{1B8AFF06-0B98-C947-890F-E91FC9AA5EF2}" type="pres">
      <dgm:prSet presAssocID="{581F8ED2-A242-D147-83EC-318B51361B61}" presName="connectorText" presStyleLbl="sibTrans2D1" presStyleIdx="0" presStyleCnt="4"/>
      <dgm:spPr/>
    </dgm:pt>
    <dgm:pt modelId="{730EDDA5-D223-DF48-8593-10FA257C91DF}" type="pres">
      <dgm:prSet presAssocID="{59A040C1-8B84-484D-8909-84543B25C070}" presName="node" presStyleLbl="node1" presStyleIdx="1" presStyleCnt="5">
        <dgm:presLayoutVars>
          <dgm:bulletEnabled val="1"/>
        </dgm:presLayoutVars>
      </dgm:prSet>
      <dgm:spPr/>
    </dgm:pt>
    <dgm:pt modelId="{C10B1929-AB3B-7044-B9A8-DDCEAC1932B3}" type="pres">
      <dgm:prSet presAssocID="{D8D87D08-8D0E-3C41-927A-63789B72341A}" presName="sibTrans" presStyleLbl="sibTrans2D1" presStyleIdx="1" presStyleCnt="4"/>
      <dgm:spPr/>
    </dgm:pt>
    <dgm:pt modelId="{1CAD9E87-6A34-8740-A67F-697B445B758E}" type="pres">
      <dgm:prSet presAssocID="{D8D87D08-8D0E-3C41-927A-63789B72341A}" presName="connectorText" presStyleLbl="sibTrans2D1" presStyleIdx="1" presStyleCnt="4"/>
      <dgm:spPr/>
    </dgm:pt>
    <dgm:pt modelId="{4E37050D-01EF-B842-82B1-A679E21BFF32}" type="pres">
      <dgm:prSet presAssocID="{B6324E8A-6024-644B-8100-28B71C0696A5}" presName="node" presStyleLbl="node1" presStyleIdx="2" presStyleCnt="5">
        <dgm:presLayoutVars>
          <dgm:bulletEnabled val="1"/>
        </dgm:presLayoutVars>
      </dgm:prSet>
      <dgm:spPr/>
    </dgm:pt>
    <dgm:pt modelId="{BDBC430D-3261-3C40-A9F4-5542D607D934}" type="pres">
      <dgm:prSet presAssocID="{6D511E93-9C80-3B40-B5BF-D8F1CFA2EA08}" presName="sibTrans" presStyleLbl="sibTrans2D1" presStyleIdx="2" presStyleCnt="4"/>
      <dgm:spPr/>
    </dgm:pt>
    <dgm:pt modelId="{C6EA030A-F66E-A24B-A4B8-0F5452ABD2B0}" type="pres">
      <dgm:prSet presAssocID="{6D511E93-9C80-3B40-B5BF-D8F1CFA2EA08}" presName="connectorText" presStyleLbl="sibTrans2D1" presStyleIdx="2" presStyleCnt="4"/>
      <dgm:spPr/>
    </dgm:pt>
    <dgm:pt modelId="{822FC835-DE4C-3245-9184-35E7D23718E7}" type="pres">
      <dgm:prSet presAssocID="{217FBA9E-496F-1F43-B5DA-F650751DF973}" presName="node" presStyleLbl="node1" presStyleIdx="3" presStyleCnt="5">
        <dgm:presLayoutVars>
          <dgm:bulletEnabled val="1"/>
        </dgm:presLayoutVars>
      </dgm:prSet>
      <dgm:spPr/>
    </dgm:pt>
    <dgm:pt modelId="{A3026531-79AE-ED45-BF55-5A9242E553D0}" type="pres">
      <dgm:prSet presAssocID="{4CD83190-A775-BA40-9F70-04569AD1E117}" presName="sibTrans" presStyleLbl="sibTrans2D1" presStyleIdx="3" presStyleCnt="4"/>
      <dgm:spPr/>
    </dgm:pt>
    <dgm:pt modelId="{106B1AF0-3BAF-984C-BE43-7E97AB7C594B}" type="pres">
      <dgm:prSet presAssocID="{4CD83190-A775-BA40-9F70-04569AD1E117}" presName="connectorText" presStyleLbl="sibTrans2D1" presStyleIdx="3" presStyleCnt="4"/>
      <dgm:spPr/>
    </dgm:pt>
    <dgm:pt modelId="{F201B992-B345-AF4A-8DF0-6A2E6911E581}" type="pres">
      <dgm:prSet presAssocID="{D81F49F6-0B81-2240-86AA-F45D075DED8F}" presName="node" presStyleLbl="node1" presStyleIdx="4" presStyleCnt="5">
        <dgm:presLayoutVars>
          <dgm:bulletEnabled val="1"/>
        </dgm:presLayoutVars>
      </dgm:prSet>
      <dgm:spPr/>
    </dgm:pt>
  </dgm:ptLst>
  <dgm:cxnLst>
    <dgm:cxn modelId="{3CEA9007-2779-B946-84BC-C1950F50CFEA}" srcId="{C3E9E0BC-C473-3647-99D8-E6F39968B2DF}" destId="{D81F49F6-0B81-2240-86AA-F45D075DED8F}" srcOrd="4" destOrd="0" parTransId="{570E2F72-F5D9-184A-81DF-FFCFE4C2E0EB}" sibTransId="{6C6E6537-ADC8-D348-A478-710D50B87883}"/>
    <dgm:cxn modelId="{A3F1051E-5F0F-C24E-92DC-088F401BD665}" type="presOf" srcId="{59A040C1-8B84-484D-8909-84543B25C070}" destId="{730EDDA5-D223-DF48-8593-10FA257C91DF}" srcOrd="0" destOrd="0" presId="urn:microsoft.com/office/officeart/2005/8/layout/process1"/>
    <dgm:cxn modelId="{DF5A5935-85D0-C041-AF13-8D9C1EA8A30F}" type="presOf" srcId="{C3E9E0BC-C473-3647-99D8-E6F39968B2DF}" destId="{F6008B81-B284-944A-8A6D-7A362F16BC27}" srcOrd="0" destOrd="0" presId="urn:microsoft.com/office/officeart/2005/8/layout/process1"/>
    <dgm:cxn modelId="{53971765-F3B1-0E4F-8F57-50808D10696B}" srcId="{C3E9E0BC-C473-3647-99D8-E6F39968B2DF}" destId="{52B94D3E-BC2A-B843-90E4-2333D7442688}" srcOrd="0" destOrd="0" parTransId="{3E91F261-2989-2645-942B-110779186833}" sibTransId="{581F8ED2-A242-D147-83EC-318B51361B61}"/>
    <dgm:cxn modelId="{40A70A51-CFA1-5C4A-8BB7-291368FA9387}" srcId="{C3E9E0BC-C473-3647-99D8-E6F39968B2DF}" destId="{B6324E8A-6024-644B-8100-28B71C0696A5}" srcOrd="2" destOrd="0" parTransId="{591DDF98-AC3D-1D4A-BBE0-5B4DA8E49ADE}" sibTransId="{6D511E93-9C80-3B40-B5BF-D8F1CFA2EA08}"/>
    <dgm:cxn modelId="{8B1D7C56-E8EB-C14A-8D90-D31B05CB6B8F}" type="presOf" srcId="{D81F49F6-0B81-2240-86AA-F45D075DED8F}" destId="{F201B992-B345-AF4A-8DF0-6A2E6911E581}" srcOrd="0" destOrd="0" presId="urn:microsoft.com/office/officeart/2005/8/layout/process1"/>
    <dgm:cxn modelId="{2B351C77-3341-D444-990D-1D4F9622B4F7}" type="presOf" srcId="{217FBA9E-496F-1F43-B5DA-F650751DF973}" destId="{822FC835-DE4C-3245-9184-35E7D23718E7}" srcOrd="0" destOrd="0" presId="urn:microsoft.com/office/officeart/2005/8/layout/process1"/>
    <dgm:cxn modelId="{B8C0D893-F758-E046-BFBE-6027521D4BD0}" type="presOf" srcId="{4CD83190-A775-BA40-9F70-04569AD1E117}" destId="{A3026531-79AE-ED45-BF55-5A9242E553D0}" srcOrd="0" destOrd="0" presId="urn:microsoft.com/office/officeart/2005/8/layout/process1"/>
    <dgm:cxn modelId="{5B00439E-8D32-464A-B76C-70941D1056E2}" type="presOf" srcId="{52B94D3E-BC2A-B843-90E4-2333D7442688}" destId="{AE5639A6-4D61-E944-94D9-EFEF170BEFDD}" srcOrd="0" destOrd="0" presId="urn:microsoft.com/office/officeart/2005/8/layout/process1"/>
    <dgm:cxn modelId="{1B01BFA8-71EE-DA4A-8B3E-2B66358883DA}" type="presOf" srcId="{6D511E93-9C80-3B40-B5BF-D8F1CFA2EA08}" destId="{BDBC430D-3261-3C40-A9F4-5542D607D934}" srcOrd="0" destOrd="0" presId="urn:microsoft.com/office/officeart/2005/8/layout/process1"/>
    <dgm:cxn modelId="{47FC33BE-09AC-764F-9DCC-95DD28A596A2}" srcId="{C3E9E0BC-C473-3647-99D8-E6F39968B2DF}" destId="{217FBA9E-496F-1F43-B5DA-F650751DF973}" srcOrd="3" destOrd="0" parTransId="{76676666-2386-B640-99DC-5A35B17D36DE}" sibTransId="{4CD83190-A775-BA40-9F70-04569AD1E117}"/>
    <dgm:cxn modelId="{2D5FBFDE-8037-C04A-94B3-CBDAA55981DA}" type="presOf" srcId="{D8D87D08-8D0E-3C41-927A-63789B72341A}" destId="{C10B1929-AB3B-7044-B9A8-DDCEAC1932B3}" srcOrd="0" destOrd="0" presId="urn:microsoft.com/office/officeart/2005/8/layout/process1"/>
    <dgm:cxn modelId="{DAE26CDF-A9DE-8D4D-979B-92E75937C712}" type="presOf" srcId="{6D511E93-9C80-3B40-B5BF-D8F1CFA2EA08}" destId="{C6EA030A-F66E-A24B-A4B8-0F5452ABD2B0}" srcOrd="1" destOrd="0" presId="urn:microsoft.com/office/officeart/2005/8/layout/process1"/>
    <dgm:cxn modelId="{D773ABE8-C841-384E-98C3-C4E03972D433}" srcId="{C3E9E0BC-C473-3647-99D8-E6F39968B2DF}" destId="{59A040C1-8B84-484D-8909-84543B25C070}" srcOrd="1" destOrd="0" parTransId="{DDAFEFD9-9071-E949-ABC0-C4589496E18F}" sibTransId="{D8D87D08-8D0E-3C41-927A-63789B72341A}"/>
    <dgm:cxn modelId="{CFDEA5EB-34DC-4441-8B9C-583FED536A9E}" type="presOf" srcId="{4CD83190-A775-BA40-9F70-04569AD1E117}" destId="{106B1AF0-3BAF-984C-BE43-7E97AB7C594B}" srcOrd="1" destOrd="0" presId="urn:microsoft.com/office/officeart/2005/8/layout/process1"/>
    <dgm:cxn modelId="{81041AEC-45D6-2248-8BAE-FED0C973A24F}" type="presOf" srcId="{B6324E8A-6024-644B-8100-28B71C0696A5}" destId="{4E37050D-01EF-B842-82B1-A679E21BFF32}" srcOrd="0" destOrd="0" presId="urn:microsoft.com/office/officeart/2005/8/layout/process1"/>
    <dgm:cxn modelId="{AE651CEF-A09E-5B4C-8A52-58BA44C7AE51}" type="presOf" srcId="{581F8ED2-A242-D147-83EC-318B51361B61}" destId="{BF17E8E8-C73D-0841-9E03-FA8BA648F6FA}" srcOrd="0" destOrd="0" presId="urn:microsoft.com/office/officeart/2005/8/layout/process1"/>
    <dgm:cxn modelId="{F10911F2-64A9-2741-88FB-9CB2FB48E33B}" type="presOf" srcId="{581F8ED2-A242-D147-83EC-318B51361B61}" destId="{1B8AFF06-0B98-C947-890F-E91FC9AA5EF2}" srcOrd="1" destOrd="0" presId="urn:microsoft.com/office/officeart/2005/8/layout/process1"/>
    <dgm:cxn modelId="{AE4076FC-000C-3F40-BD09-7471294B7957}" type="presOf" srcId="{D8D87D08-8D0E-3C41-927A-63789B72341A}" destId="{1CAD9E87-6A34-8740-A67F-697B445B758E}" srcOrd="1" destOrd="0" presId="urn:microsoft.com/office/officeart/2005/8/layout/process1"/>
    <dgm:cxn modelId="{4B5AA035-8057-A947-AB02-C7C48252B4D3}" type="presParOf" srcId="{F6008B81-B284-944A-8A6D-7A362F16BC27}" destId="{AE5639A6-4D61-E944-94D9-EFEF170BEFDD}" srcOrd="0" destOrd="0" presId="urn:microsoft.com/office/officeart/2005/8/layout/process1"/>
    <dgm:cxn modelId="{64632FB8-3646-DA41-9623-BB02F66C9AAE}" type="presParOf" srcId="{F6008B81-B284-944A-8A6D-7A362F16BC27}" destId="{BF17E8E8-C73D-0841-9E03-FA8BA648F6FA}" srcOrd="1" destOrd="0" presId="urn:microsoft.com/office/officeart/2005/8/layout/process1"/>
    <dgm:cxn modelId="{D973F62A-E229-AF4C-865A-2AF445D538C0}" type="presParOf" srcId="{BF17E8E8-C73D-0841-9E03-FA8BA648F6FA}" destId="{1B8AFF06-0B98-C947-890F-E91FC9AA5EF2}" srcOrd="0" destOrd="0" presId="urn:microsoft.com/office/officeart/2005/8/layout/process1"/>
    <dgm:cxn modelId="{319B151F-E716-864F-9403-32CE7EE37983}" type="presParOf" srcId="{F6008B81-B284-944A-8A6D-7A362F16BC27}" destId="{730EDDA5-D223-DF48-8593-10FA257C91DF}" srcOrd="2" destOrd="0" presId="urn:microsoft.com/office/officeart/2005/8/layout/process1"/>
    <dgm:cxn modelId="{C19D5477-8164-0F4F-A35E-5BF5746A68FF}" type="presParOf" srcId="{F6008B81-B284-944A-8A6D-7A362F16BC27}" destId="{C10B1929-AB3B-7044-B9A8-DDCEAC1932B3}" srcOrd="3" destOrd="0" presId="urn:microsoft.com/office/officeart/2005/8/layout/process1"/>
    <dgm:cxn modelId="{D66F03C3-7AE4-5B47-A0C6-27FC4EA4C38B}" type="presParOf" srcId="{C10B1929-AB3B-7044-B9A8-DDCEAC1932B3}" destId="{1CAD9E87-6A34-8740-A67F-697B445B758E}" srcOrd="0" destOrd="0" presId="urn:microsoft.com/office/officeart/2005/8/layout/process1"/>
    <dgm:cxn modelId="{010281D7-74AB-D541-B4A3-458F4C7C3498}" type="presParOf" srcId="{F6008B81-B284-944A-8A6D-7A362F16BC27}" destId="{4E37050D-01EF-B842-82B1-A679E21BFF32}" srcOrd="4" destOrd="0" presId="urn:microsoft.com/office/officeart/2005/8/layout/process1"/>
    <dgm:cxn modelId="{CE3CB492-3D6D-A44F-A5C5-1DCC04DB291D}" type="presParOf" srcId="{F6008B81-B284-944A-8A6D-7A362F16BC27}" destId="{BDBC430D-3261-3C40-A9F4-5542D607D934}" srcOrd="5" destOrd="0" presId="urn:microsoft.com/office/officeart/2005/8/layout/process1"/>
    <dgm:cxn modelId="{7B0A36DD-17AB-2D42-B468-137219C43F9B}" type="presParOf" srcId="{BDBC430D-3261-3C40-A9F4-5542D607D934}" destId="{C6EA030A-F66E-A24B-A4B8-0F5452ABD2B0}" srcOrd="0" destOrd="0" presId="urn:microsoft.com/office/officeart/2005/8/layout/process1"/>
    <dgm:cxn modelId="{3E6A635D-5235-6E4A-885E-5F3281650F0A}" type="presParOf" srcId="{F6008B81-B284-944A-8A6D-7A362F16BC27}" destId="{822FC835-DE4C-3245-9184-35E7D23718E7}" srcOrd="6" destOrd="0" presId="urn:microsoft.com/office/officeart/2005/8/layout/process1"/>
    <dgm:cxn modelId="{ADDBF70B-AC23-1D48-BAE1-B02BBCB33FD7}" type="presParOf" srcId="{F6008B81-B284-944A-8A6D-7A362F16BC27}" destId="{A3026531-79AE-ED45-BF55-5A9242E553D0}" srcOrd="7" destOrd="0" presId="urn:microsoft.com/office/officeart/2005/8/layout/process1"/>
    <dgm:cxn modelId="{D91CCE27-EE9E-4245-86ED-F497EA0692C5}" type="presParOf" srcId="{A3026531-79AE-ED45-BF55-5A9242E553D0}" destId="{106B1AF0-3BAF-984C-BE43-7E97AB7C594B}" srcOrd="0" destOrd="0" presId="urn:microsoft.com/office/officeart/2005/8/layout/process1"/>
    <dgm:cxn modelId="{894A6DA7-FA7C-1147-A907-24F33F06E534}" type="presParOf" srcId="{F6008B81-B284-944A-8A6D-7A362F16BC27}" destId="{F201B992-B345-AF4A-8DF0-6A2E6911E58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E9E0BC-C473-3647-99D8-E6F39968B2DF}" type="doc">
      <dgm:prSet loTypeId="urn:microsoft.com/office/officeart/2005/8/layout/process1" loCatId="" qsTypeId="urn:microsoft.com/office/officeart/2005/8/quickstyle/simple1" qsCatId="simple" csTypeId="urn:microsoft.com/office/officeart/2005/8/colors/colorful1" csCatId="colorful" phldr="1"/>
      <dgm:spPr/>
    </dgm:pt>
    <dgm:pt modelId="{52B94D3E-BC2A-B843-90E4-2333D7442688}">
      <dgm:prSet phldrT="[Text]"/>
      <dgm:spPr/>
      <dgm:t>
        <a:bodyPr/>
        <a:lstStyle/>
        <a:p>
          <a:r>
            <a:rPr lang="fr-CA" b="1" dirty="0"/>
            <a:t>Novembre 2021 à janvier 2022</a:t>
          </a:r>
        </a:p>
        <a:p>
          <a:r>
            <a:rPr lang="en-CA" dirty="0" err="1"/>
            <a:t>Période</a:t>
          </a:r>
          <a:r>
            <a:rPr lang="en-CA" dirty="0"/>
            <a:t> de </a:t>
          </a:r>
          <a:r>
            <a:rPr lang="en-CA" dirty="0" err="1"/>
            <a:t>commentaires</a:t>
          </a:r>
          <a:r>
            <a:rPr lang="en-CA" dirty="0"/>
            <a:t> publics</a:t>
          </a:r>
          <a:endParaRPr lang="fr-CA" dirty="0"/>
        </a:p>
      </dgm:t>
    </dgm:pt>
    <dgm:pt modelId="{3E91F261-2989-2645-942B-110779186833}" type="parTrans" cxnId="{53971765-F3B1-0E4F-8F57-50808D10696B}">
      <dgm:prSet/>
      <dgm:spPr/>
      <dgm:t>
        <a:bodyPr/>
        <a:lstStyle/>
        <a:p>
          <a:endParaRPr lang="en-US"/>
        </a:p>
      </dgm:t>
    </dgm:pt>
    <dgm:pt modelId="{581F8ED2-A242-D147-83EC-318B51361B61}" type="sibTrans" cxnId="{53971765-F3B1-0E4F-8F57-50808D10696B}">
      <dgm:prSet/>
      <dgm:spPr/>
      <dgm:t>
        <a:bodyPr/>
        <a:lstStyle/>
        <a:p>
          <a:endParaRPr lang="en-US"/>
        </a:p>
      </dgm:t>
    </dgm:pt>
    <dgm:pt modelId="{59A040C1-8B84-484D-8909-84543B25C070}">
      <dgm:prSet phldrT="[Text]"/>
      <dgm:spPr/>
      <dgm:t>
        <a:bodyPr/>
        <a:lstStyle/>
        <a:p>
          <a:r>
            <a:rPr lang="fr-CA" b="1" dirty="0"/>
            <a:t>2022</a:t>
          </a:r>
        </a:p>
        <a:p>
          <a:r>
            <a:rPr lang="fr-CA" dirty="0"/>
            <a:t>Le Comité du code a examiné les résultats de la </a:t>
          </a:r>
          <a:r>
            <a:rPr lang="en-CA" dirty="0" err="1"/>
            <a:t>période</a:t>
          </a:r>
          <a:r>
            <a:rPr lang="en-CA" dirty="0"/>
            <a:t> de </a:t>
          </a:r>
          <a:r>
            <a:rPr lang="en-CA" dirty="0" err="1"/>
            <a:t>commentaires</a:t>
          </a:r>
          <a:r>
            <a:rPr lang="en-CA" dirty="0"/>
            <a:t> publics</a:t>
          </a:r>
          <a:r>
            <a:rPr lang="fr-CA" dirty="0"/>
            <a:t> et modifié le </a:t>
          </a:r>
          <a:r>
            <a:rPr lang="fr-CA" i="1" dirty="0"/>
            <a:t>Code de pratiques</a:t>
          </a:r>
          <a:r>
            <a:rPr lang="fr-CA" dirty="0"/>
            <a:t>, au besoin</a:t>
          </a:r>
        </a:p>
      </dgm:t>
    </dgm:pt>
    <dgm:pt modelId="{DDAFEFD9-9071-E949-ABC0-C4589496E18F}" type="parTrans" cxnId="{D773ABE8-C841-384E-98C3-C4E03972D433}">
      <dgm:prSet/>
      <dgm:spPr/>
      <dgm:t>
        <a:bodyPr/>
        <a:lstStyle/>
        <a:p>
          <a:endParaRPr lang="en-US"/>
        </a:p>
      </dgm:t>
    </dgm:pt>
    <dgm:pt modelId="{D8D87D08-8D0E-3C41-927A-63789B72341A}" type="sibTrans" cxnId="{D773ABE8-C841-384E-98C3-C4E03972D433}">
      <dgm:prSet/>
      <dgm:spPr/>
      <dgm:t>
        <a:bodyPr/>
        <a:lstStyle/>
        <a:p>
          <a:endParaRPr lang="en-US"/>
        </a:p>
      </dgm:t>
    </dgm:pt>
    <dgm:pt modelId="{B6324E8A-6024-644B-8100-28B71C0696A5}">
      <dgm:prSet phldrT="[Text]"/>
      <dgm:spPr/>
      <dgm:t>
        <a:bodyPr/>
        <a:lstStyle/>
        <a:p>
          <a:r>
            <a:rPr lang="fr-CA" b="1"/>
            <a:t>Décembre 2022</a:t>
          </a:r>
        </a:p>
        <a:p>
          <a:r>
            <a:rPr lang="fr-CA"/>
            <a:t>Le Comité du code est parvenu à un consensus quant à la version finale</a:t>
          </a:r>
        </a:p>
      </dgm:t>
    </dgm:pt>
    <dgm:pt modelId="{591DDF98-AC3D-1D4A-BBE0-5B4DA8E49ADE}" type="parTrans" cxnId="{40A70A51-CFA1-5C4A-8BB7-291368FA9387}">
      <dgm:prSet/>
      <dgm:spPr/>
      <dgm:t>
        <a:bodyPr/>
        <a:lstStyle/>
        <a:p>
          <a:endParaRPr lang="en-US"/>
        </a:p>
      </dgm:t>
    </dgm:pt>
    <dgm:pt modelId="{6D511E93-9C80-3B40-B5BF-D8F1CFA2EA08}" type="sibTrans" cxnId="{40A70A51-CFA1-5C4A-8BB7-291368FA9387}">
      <dgm:prSet/>
      <dgm:spPr/>
      <dgm:t>
        <a:bodyPr/>
        <a:lstStyle/>
        <a:p>
          <a:endParaRPr lang="en-US"/>
        </a:p>
      </dgm:t>
    </dgm:pt>
    <dgm:pt modelId="{305E45F4-D326-BE4F-B51C-BABAE9B224D8}">
      <dgm:prSet phldrT="[Text]"/>
      <dgm:spPr/>
      <dgm:t>
        <a:bodyPr/>
        <a:lstStyle/>
        <a:p>
          <a:r>
            <a:rPr lang="fr-CA" b="1"/>
            <a:t>Janvier à mars 2023</a:t>
          </a:r>
        </a:p>
        <a:p>
          <a:r>
            <a:rPr lang="fr-CA"/>
            <a:t>Finaliser et publier le </a:t>
          </a:r>
          <a:r>
            <a:rPr lang="fr-CA" i="1"/>
            <a:t>Code de pratiques</a:t>
          </a:r>
          <a:r>
            <a:rPr lang="fr-CA"/>
            <a:t> révisé</a:t>
          </a:r>
        </a:p>
      </dgm:t>
    </dgm:pt>
    <dgm:pt modelId="{AAA7DADD-0F48-7B45-BD50-9908774B5801}" type="parTrans" cxnId="{66A11C04-75E5-4743-BFEA-91BAE6776774}">
      <dgm:prSet/>
      <dgm:spPr/>
      <dgm:t>
        <a:bodyPr/>
        <a:lstStyle/>
        <a:p>
          <a:endParaRPr lang="en-US"/>
        </a:p>
      </dgm:t>
    </dgm:pt>
    <dgm:pt modelId="{720B2A6E-E7BB-0C4B-A360-0F42A53286BB}" type="sibTrans" cxnId="{66A11C04-75E5-4743-BFEA-91BAE6776774}">
      <dgm:prSet/>
      <dgm:spPr/>
      <dgm:t>
        <a:bodyPr/>
        <a:lstStyle/>
        <a:p>
          <a:endParaRPr lang="en-US"/>
        </a:p>
      </dgm:t>
    </dgm:pt>
    <dgm:pt modelId="{F6008B81-B284-944A-8A6D-7A362F16BC27}" type="pres">
      <dgm:prSet presAssocID="{C3E9E0BC-C473-3647-99D8-E6F39968B2DF}" presName="Name0" presStyleCnt="0">
        <dgm:presLayoutVars>
          <dgm:dir/>
          <dgm:resizeHandles val="exact"/>
        </dgm:presLayoutVars>
      </dgm:prSet>
      <dgm:spPr/>
    </dgm:pt>
    <dgm:pt modelId="{AE5639A6-4D61-E944-94D9-EFEF170BEFDD}" type="pres">
      <dgm:prSet presAssocID="{52B94D3E-BC2A-B843-90E4-2333D7442688}" presName="node" presStyleLbl="node1" presStyleIdx="0" presStyleCnt="4">
        <dgm:presLayoutVars>
          <dgm:bulletEnabled val="1"/>
        </dgm:presLayoutVars>
      </dgm:prSet>
      <dgm:spPr/>
    </dgm:pt>
    <dgm:pt modelId="{BF17E8E8-C73D-0841-9E03-FA8BA648F6FA}" type="pres">
      <dgm:prSet presAssocID="{581F8ED2-A242-D147-83EC-318B51361B61}" presName="sibTrans" presStyleLbl="sibTrans2D1" presStyleIdx="0" presStyleCnt="3"/>
      <dgm:spPr/>
    </dgm:pt>
    <dgm:pt modelId="{1B8AFF06-0B98-C947-890F-E91FC9AA5EF2}" type="pres">
      <dgm:prSet presAssocID="{581F8ED2-A242-D147-83EC-318B51361B61}" presName="connectorText" presStyleLbl="sibTrans2D1" presStyleIdx="0" presStyleCnt="3"/>
      <dgm:spPr/>
    </dgm:pt>
    <dgm:pt modelId="{730EDDA5-D223-DF48-8593-10FA257C91DF}" type="pres">
      <dgm:prSet presAssocID="{59A040C1-8B84-484D-8909-84543B25C070}" presName="node" presStyleLbl="node1" presStyleIdx="1" presStyleCnt="4">
        <dgm:presLayoutVars>
          <dgm:bulletEnabled val="1"/>
        </dgm:presLayoutVars>
      </dgm:prSet>
      <dgm:spPr/>
    </dgm:pt>
    <dgm:pt modelId="{C10B1929-AB3B-7044-B9A8-DDCEAC1932B3}" type="pres">
      <dgm:prSet presAssocID="{D8D87D08-8D0E-3C41-927A-63789B72341A}" presName="sibTrans" presStyleLbl="sibTrans2D1" presStyleIdx="1" presStyleCnt="3"/>
      <dgm:spPr/>
    </dgm:pt>
    <dgm:pt modelId="{1CAD9E87-6A34-8740-A67F-697B445B758E}" type="pres">
      <dgm:prSet presAssocID="{D8D87D08-8D0E-3C41-927A-63789B72341A}" presName="connectorText" presStyleLbl="sibTrans2D1" presStyleIdx="1" presStyleCnt="3"/>
      <dgm:spPr/>
    </dgm:pt>
    <dgm:pt modelId="{4E37050D-01EF-B842-82B1-A679E21BFF32}" type="pres">
      <dgm:prSet presAssocID="{B6324E8A-6024-644B-8100-28B71C0696A5}" presName="node" presStyleLbl="node1" presStyleIdx="2" presStyleCnt="4">
        <dgm:presLayoutVars>
          <dgm:bulletEnabled val="1"/>
        </dgm:presLayoutVars>
      </dgm:prSet>
      <dgm:spPr/>
    </dgm:pt>
    <dgm:pt modelId="{302DF151-AA34-DE4E-8173-F2F5C446B5E9}" type="pres">
      <dgm:prSet presAssocID="{6D511E93-9C80-3B40-B5BF-D8F1CFA2EA08}" presName="sibTrans" presStyleLbl="sibTrans2D1" presStyleIdx="2" presStyleCnt="3"/>
      <dgm:spPr/>
    </dgm:pt>
    <dgm:pt modelId="{C6990597-8431-544C-9E62-7785C89CD19A}" type="pres">
      <dgm:prSet presAssocID="{6D511E93-9C80-3B40-B5BF-D8F1CFA2EA08}" presName="connectorText" presStyleLbl="sibTrans2D1" presStyleIdx="2" presStyleCnt="3"/>
      <dgm:spPr/>
    </dgm:pt>
    <dgm:pt modelId="{37F839D7-D8D6-BE41-BCD6-D7570E1AAAD1}" type="pres">
      <dgm:prSet presAssocID="{305E45F4-D326-BE4F-B51C-BABAE9B224D8}" presName="node" presStyleLbl="node1" presStyleIdx="3" presStyleCnt="4">
        <dgm:presLayoutVars>
          <dgm:bulletEnabled val="1"/>
        </dgm:presLayoutVars>
      </dgm:prSet>
      <dgm:spPr/>
    </dgm:pt>
  </dgm:ptLst>
  <dgm:cxnLst>
    <dgm:cxn modelId="{66A11C04-75E5-4743-BFEA-91BAE6776774}" srcId="{C3E9E0BC-C473-3647-99D8-E6F39968B2DF}" destId="{305E45F4-D326-BE4F-B51C-BABAE9B224D8}" srcOrd="3" destOrd="0" parTransId="{AAA7DADD-0F48-7B45-BD50-9908774B5801}" sibTransId="{720B2A6E-E7BB-0C4B-A360-0F42A53286BB}"/>
    <dgm:cxn modelId="{8D95D71B-8723-F140-A915-1658F2652B9C}" type="presOf" srcId="{6D511E93-9C80-3B40-B5BF-D8F1CFA2EA08}" destId="{C6990597-8431-544C-9E62-7785C89CD19A}" srcOrd="1" destOrd="0" presId="urn:microsoft.com/office/officeart/2005/8/layout/process1"/>
    <dgm:cxn modelId="{A3F1051E-5F0F-C24E-92DC-088F401BD665}" type="presOf" srcId="{59A040C1-8B84-484D-8909-84543B25C070}" destId="{730EDDA5-D223-DF48-8593-10FA257C91DF}" srcOrd="0" destOrd="0" presId="urn:microsoft.com/office/officeart/2005/8/layout/process1"/>
    <dgm:cxn modelId="{DF5A5935-85D0-C041-AF13-8D9C1EA8A30F}" type="presOf" srcId="{C3E9E0BC-C473-3647-99D8-E6F39968B2DF}" destId="{F6008B81-B284-944A-8A6D-7A362F16BC27}" srcOrd="0" destOrd="0" presId="urn:microsoft.com/office/officeart/2005/8/layout/process1"/>
    <dgm:cxn modelId="{53971765-F3B1-0E4F-8F57-50808D10696B}" srcId="{C3E9E0BC-C473-3647-99D8-E6F39968B2DF}" destId="{52B94D3E-BC2A-B843-90E4-2333D7442688}" srcOrd="0" destOrd="0" parTransId="{3E91F261-2989-2645-942B-110779186833}" sibTransId="{581F8ED2-A242-D147-83EC-318B51361B61}"/>
    <dgm:cxn modelId="{40A70A51-CFA1-5C4A-8BB7-291368FA9387}" srcId="{C3E9E0BC-C473-3647-99D8-E6F39968B2DF}" destId="{B6324E8A-6024-644B-8100-28B71C0696A5}" srcOrd="2" destOrd="0" parTransId="{591DDF98-AC3D-1D4A-BBE0-5B4DA8E49ADE}" sibTransId="{6D511E93-9C80-3B40-B5BF-D8F1CFA2EA08}"/>
    <dgm:cxn modelId="{D3A77C9A-B484-6B41-903F-AA5B13CDCD44}" type="presOf" srcId="{6D511E93-9C80-3B40-B5BF-D8F1CFA2EA08}" destId="{302DF151-AA34-DE4E-8173-F2F5C446B5E9}" srcOrd="0" destOrd="0" presId="urn:microsoft.com/office/officeart/2005/8/layout/process1"/>
    <dgm:cxn modelId="{5B00439E-8D32-464A-B76C-70941D1056E2}" type="presOf" srcId="{52B94D3E-BC2A-B843-90E4-2333D7442688}" destId="{AE5639A6-4D61-E944-94D9-EFEF170BEFDD}" srcOrd="0" destOrd="0" presId="urn:microsoft.com/office/officeart/2005/8/layout/process1"/>
    <dgm:cxn modelId="{2D5FBFDE-8037-C04A-94B3-CBDAA55981DA}" type="presOf" srcId="{D8D87D08-8D0E-3C41-927A-63789B72341A}" destId="{C10B1929-AB3B-7044-B9A8-DDCEAC1932B3}" srcOrd="0" destOrd="0" presId="urn:microsoft.com/office/officeart/2005/8/layout/process1"/>
    <dgm:cxn modelId="{D773ABE8-C841-384E-98C3-C4E03972D433}" srcId="{C3E9E0BC-C473-3647-99D8-E6F39968B2DF}" destId="{59A040C1-8B84-484D-8909-84543B25C070}" srcOrd="1" destOrd="0" parTransId="{DDAFEFD9-9071-E949-ABC0-C4589496E18F}" sibTransId="{D8D87D08-8D0E-3C41-927A-63789B72341A}"/>
    <dgm:cxn modelId="{81041AEC-45D6-2248-8BAE-FED0C973A24F}" type="presOf" srcId="{B6324E8A-6024-644B-8100-28B71C0696A5}" destId="{4E37050D-01EF-B842-82B1-A679E21BFF32}" srcOrd="0" destOrd="0" presId="urn:microsoft.com/office/officeart/2005/8/layout/process1"/>
    <dgm:cxn modelId="{815A84ED-951A-5642-A63C-4487986D2E91}" type="presOf" srcId="{305E45F4-D326-BE4F-B51C-BABAE9B224D8}" destId="{37F839D7-D8D6-BE41-BCD6-D7570E1AAAD1}" srcOrd="0" destOrd="0" presId="urn:microsoft.com/office/officeart/2005/8/layout/process1"/>
    <dgm:cxn modelId="{AE651CEF-A09E-5B4C-8A52-58BA44C7AE51}" type="presOf" srcId="{581F8ED2-A242-D147-83EC-318B51361B61}" destId="{BF17E8E8-C73D-0841-9E03-FA8BA648F6FA}" srcOrd="0" destOrd="0" presId="urn:microsoft.com/office/officeart/2005/8/layout/process1"/>
    <dgm:cxn modelId="{F10911F2-64A9-2741-88FB-9CB2FB48E33B}" type="presOf" srcId="{581F8ED2-A242-D147-83EC-318B51361B61}" destId="{1B8AFF06-0B98-C947-890F-E91FC9AA5EF2}" srcOrd="1" destOrd="0" presId="urn:microsoft.com/office/officeart/2005/8/layout/process1"/>
    <dgm:cxn modelId="{AE4076FC-000C-3F40-BD09-7471294B7957}" type="presOf" srcId="{D8D87D08-8D0E-3C41-927A-63789B72341A}" destId="{1CAD9E87-6A34-8740-A67F-697B445B758E}" srcOrd="1" destOrd="0" presId="urn:microsoft.com/office/officeart/2005/8/layout/process1"/>
    <dgm:cxn modelId="{4B5AA035-8057-A947-AB02-C7C48252B4D3}" type="presParOf" srcId="{F6008B81-B284-944A-8A6D-7A362F16BC27}" destId="{AE5639A6-4D61-E944-94D9-EFEF170BEFDD}" srcOrd="0" destOrd="0" presId="urn:microsoft.com/office/officeart/2005/8/layout/process1"/>
    <dgm:cxn modelId="{64632FB8-3646-DA41-9623-BB02F66C9AAE}" type="presParOf" srcId="{F6008B81-B284-944A-8A6D-7A362F16BC27}" destId="{BF17E8E8-C73D-0841-9E03-FA8BA648F6FA}" srcOrd="1" destOrd="0" presId="urn:microsoft.com/office/officeart/2005/8/layout/process1"/>
    <dgm:cxn modelId="{D973F62A-E229-AF4C-865A-2AF445D538C0}" type="presParOf" srcId="{BF17E8E8-C73D-0841-9E03-FA8BA648F6FA}" destId="{1B8AFF06-0B98-C947-890F-E91FC9AA5EF2}" srcOrd="0" destOrd="0" presId="urn:microsoft.com/office/officeart/2005/8/layout/process1"/>
    <dgm:cxn modelId="{319B151F-E716-864F-9403-32CE7EE37983}" type="presParOf" srcId="{F6008B81-B284-944A-8A6D-7A362F16BC27}" destId="{730EDDA5-D223-DF48-8593-10FA257C91DF}" srcOrd="2" destOrd="0" presId="urn:microsoft.com/office/officeart/2005/8/layout/process1"/>
    <dgm:cxn modelId="{C19D5477-8164-0F4F-A35E-5BF5746A68FF}" type="presParOf" srcId="{F6008B81-B284-944A-8A6D-7A362F16BC27}" destId="{C10B1929-AB3B-7044-B9A8-DDCEAC1932B3}" srcOrd="3" destOrd="0" presId="urn:microsoft.com/office/officeart/2005/8/layout/process1"/>
    <dgm:cxn modelId="{D66F03C3-7AE4-5B47-A0C6-27FC4EA4C38B}" type="presParOf" srcId="{C10B1929-AB3B-7044-B9A8-DDCEAC1932B3}" destId="{1CAD9E87-6A34-8740-A67F-697B445B758E}" srcOrd="0" destOrd="0" presId="urn:microsoft.com/office/officeart/2005/8/layout/process1"/>
    <dgm:cxn modelId="{010281D7-74AB-D541-B4A3-458F4C7C3498}" type="presParOf" srcId="{F6008B81-B284-944A-8A6D-7A362F16BC27}" destId="{4E37050D-01EF-B842-82B1-A679E21BFF32}" srcOrd="4" destOrd="0" presId="urn:microsoft.com/office/officeart/2005/8/layout/process1"/>
    <dgm:cxn modelId="{6DCF0F0C-D5E9-644C-AB77-C7B807C332A3}" type="presParOf" srcId="{F6008B81-B284-944A-8A6D-7A362F16BC27}" destId="{302DF151-AA34-DE4E-8173-F2F5C446B5E9}" srcOrd="5" destOrd="0" presId="urn:microsoft.com/office/officeart/2005/8/layout/process1"/>
    <dgm:cxn modelId="{B84FF5EE-384E-AA4A-8497-2C14D7935800}" type="presParOf" srcId="{302DF151-AA34-DE4E-8173-F2F5C446B5E9}" destId="{C6990597-8431-544C-9E62-7785C89CD19A}" srcOrd="0" destOrd="0" presId="urn:microsoft.com/office/officeart/2005/8/layout/process1"/>
    <dgm:cxn modelId="{9497674B-7BFB-F649-B6EA-AAD7F224AF48}" type="presParOf" srcId="{F6008B81-B284-944A-8A6D-7A362F16BC27}" destId="{37F839D7-D8D6-BE41-BCD6-D7570E1AAAD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F2193E-5305-DE4D-A0C1-6CC08383EFDC}" type="doc">
      <dgm:prSet loTypeId="urn:microsoft.com/office/officeart/2005/8/layout/chevron2" loCatId="" qsTypeId="urn:microsoft.com/office/officeart/2005/8/quickstyle/simple1" qsCatId="simple" csTypeId="urn:microsoft.com/office/officeart/2005/8/colors/colorful1" csCatId="colorful" phldr="1"/>
      <dgm:spPr/>
      <dgm:t>
        <a:bodyPr/>
        <a:lstStyle/>
        <a:p>
          <a:endParaRPr lang="en-US"/>
        </a:p>
      </dgm:t>
    </dgm:pt>
    <dgm:pt modelId="{0CC02585-C5C4-6949-9BBA-9E74F50FD8AC}">
      <dgm:prSet phldrT="[Text]"/>
      <dgm:spPr/>
      <dgm:t>
        <a:bodyPr/>
        <a:lstStyle/>
        <a:p>
          <a:r>
            <a:rPr lang="en-US" b="1" dirty="0"/>
            <a:t>Plan</a:t>
          </a:r>
        </a:p>
      </dgm:t>
    </dgm:pt>
    <dgm:pt modelId="{9EE83D99-BDEC-404F-8F29-1FD1A2334609}" type="parTrans" cxnId="{0C679E63-1053-AC45-AC8F-325C1C376AD3}">
      <dgm:prSet/>
      <dgm:spPr/>
      <dgm:t>
        <a:bodyPr/>
        <a:lstStyle/>
        <a:p>
          <a:endParaRPr lang="en-US"/>
        </a:p>
      </dgm:t>
    </dgm:pt>
    <dgm:pt modelId="{DB1E995E-6837-0143-B80D-CDD728EB2978}" type="sibTrans" cxnId="{0C679E63-1053-AC45-AC8F-325C1C376AD3}">
      <dgm:prSet/>
      <dgm:spPr/>
      <dgm:t>
        <a:bodyPr/>
        <a:lstStyle/>
        <a:p>
          <a:endParaRPr lang="en-US"/>
        </a:p>
      </dgm:t>
    </dgm:pt>
    <dgm:pt modelId="{386583BA-4188-3347-8D81-80300F680CB4}">
      <dgm:prSet phldrT="[Text]"/>
      <dgm:spPr/>
      <dgm:t>
        <a:bodyPr/>
        <a:lstStyle/>
        <a:p>
          <a:pPr>
            <a:buClr>
              <a:schemeClr val="tx1"/>
            </a:buClr>
            <a:buFont typeface="Arial" panose="020B0604020202020204" pitchFamily="34" charset="0"/>
            <a:buNone/>
          </a:pPr>
          <a:r>
            <a:rPr lang="fr-FR" dirty="0"/>
            <a:t>Les PLC procéderont à une évaluation initiale et élaboreront un plan. </a:t>
          </a:r>
          <a:endParaRPr lang="en-US" dirty="0"/>
        </a:p>
      </dgm:t>
    </dgm:pt>
    <dgm:pt modelId="{56D37E33-E7A8-A24F-AC27-E5C16E6B576C}" type="parTrans" cxnId="{5E1EC0E1-CB1C-7042-8A72-6B15B2FC37B7}">
      <dgm:prSet/>
      <dgm:spPr/>
      <dgm:t>
        <a:bodyPr/>
        <a:lstStyle/>
        <a:p>
          <a:endParaRPr lang="en-US"/>
        </a:p>
      </dgm:t>
    </dgm:pt>
    <dgm:pt modelId="{CB425E5F-DFA4-C344-94E6-52521D36895A}" type="sibTrans" cxnId="{5E1EC0E1-CB1C-7042-8A72-6B15B2FC37B7}">
      <dgm:prSet/>
      <dgm:spPr/>
      <dgm:t>
        <a:bodyPr/>
        <a:lstStyle/>
        <a:p>
          <a:endParaRPr lang="en-US"/>
        </a:p>
      </dgm:t>
    </dgm:pt>
    <dgm:pt modelId="{CC3D8996-3174-BF46-82FC-9C5A52007223}">
      <dgm:prSet phldrT="[Text]"/>
      <dgm:spPr>
        <a:solidFill>
          <a:schemeClr val="accent6"/>
        </a:solidFill>
      </dgm:spPr>
      <dgm:t>
        <a:bodyPr/>
        <a:lstStyle/>
        <a:p>
          <a:r>
            <a:rPr lang="en-CA" b="1" dirty="0" err="1"/>
            <a:t>Recommandation</a:t>
          </a:r>
          <a:endParaRPr lang="en-US" b="1" dirty="0"/>
        </a:p>
      </dgm:t>
    </dgm:pt>
    <dgm:pt modelId="{2EA666DB-DD61-2943-9A2D-2B6C2232E4DA}" type="parTrans" cxnId="{0489F309-E367-6043-B671-C92A18376A50}">
      <dgm:prSet/>
      <dgm:spPr/>
      <dgm:t>
        <a:bodyPr/>
        <a:lstStyle/>
        <a:p>
          <a:endParaRPr lang="en-US"/>
        </a:p>
      </dgm:t>
    </dgm:pt>
    <dgm:pt modelId="{874296B7-560E-914D-8A65-80569E59F58B}" type="sibTrans" cxnId="{0489F309-E367-6043-B671-C92A18376A50}">
      <dgm:prSet/>
      <dgm:spPr/>
      <dgm:t>
        <a:bodyPr/>
        <a:lstStyle/>
        <a:p>
          <a:endParaRPr lang="en-US"/>
        </a:p>
      </dgm:t>
    </dgm:pt>
    <dgm:pt modelId="{269E12BE-4B07-EB4D-B72C-F0584531E17C}">
      <dgm:prSet phldrT="[Text]"/>
      <dgm:spPr>
        <a:ln>
          <a:solidFill>
            <a:schemeClr val="accent6"/>
          </a:solidFill>
        </a:ln>
      </dgm:spPr>
      <dgm:t>
        <a:bodyPr/>
        <a:lstStyle/>
        <a:p>
          <a:pPr>
            <a:buFont typeface="Arial" panose="020B0604020202020204" pitchFamily="34" charset="0"/>
            <a:buNone/>
          </a:pPr>
          <a:r>
            <a:rPr lang="fr-FR" dirty="0"/>
            <a:t>Les comités de </a:t>
          </a:r>
          <a:r>
            <a:rPr lang="fr-FR" dirty="0" err="1"/>
            <a:t>proAction</a:t>
          </a:r>
          <a:r>
            <a:rPr lang="fr-FR" dirty="0"/>
            <a:t> formuleront des recommandations au PLC</a:t>
          </a:r>
          <a:endParaRPr lang="en-US" dirty="0"/>
        </a:p>
      </dgm:t>
    </dgm:pt>
    <dgm:pt modelId="{3CEA26F3-578F-3E46-B864-FC3490613CF3}" type="parTrans" cxnId="{3147C12B-62D3-7F40-98E9-A4909698193B}">
      <dgm:prSet/>
      <dgm:spPr/>
      <dgm:t>
        <a:bodyPr/>
        <a:lstStyle/>
        <a:p>
          <a:endParaRPr lang="en-US"/>
        </a:p>
      </dgm:t>
    </dgm:pt>
    <dgm:pt modelId="{E0DAEF21-DE46-B24C-AABB-BF01E085EA6C}" type="sibTrans" cxnId="{3147C12B-62D3-7F40-98E9-A4909698193B}">
      <dgm:prSet/>
      <dgm:spPr/>
      <dgm:t>
        <a:bodyPr/>
        <a:lstStyle/>
        <a:p>
          <a:endParaRPr lang="en-US"/>
        </a:p>
      </dgm:t>
    </dgm:pt>
    <dgm:pt modelId="{DEC62B01-A11B-F642-8E30-BA4AEC1B2AA4}">
      <dgm:prSet phldrT="[Text]"/>
      <dgm:spPr/>
      <dgm:t>
        <a:bodyPr/>
        <a:lstStyle/>
        <a:p>
          <a:r>
            <a:rPr lang="en-CA" b="1" dirty="0" err="1"/>
            <a:t>Mettre</a:t>
          </a:r>
          <a:r>
            <a:rPr lang="en-CA" b="1" dirty="0"/>
            <a:t> </a:t>
          </a:r>
          <a:r>
            <a:rPr lang="en-CA" b="1" dirty="0" err="1"/>
            <a:t>en</a:t>
          </a:r>
          <a:r>
            <a:rPr lang="en-CA" b="1" dirty="0"/>
            <a:t> </a:t>
          </a:r>
          <a:r>
            <a:rPr lang="en-CA" b="1" dirty="0" err="1"/>
            <a:t>œuvre</a:t>
          </a:r>
          <a:endParaRPr lang="en-US" b="1" dirty="0"/>
        </a:p>
      </dgm:t>
    </dgm:pt>
    <dgm:pt modelId="{CF383C6D-B06D-7344-8C94-88E067AAA0C8}" type="parTrans" cxnId="{2AAE7597-447A-0447-BE09-156781C83C51}">
      <dgm:prSet/>
      <dgm:spPr/>
      <dgm:t>
        <a:bodyPr/>
        <a:lstStyle/>
        <a:p>
          <a:endParaRPr lang="en-US"/>
        </a:p>
      </dgm:t>
    </dgm:pt>
    <dgm:pt modelId="{49255222-351F-DA4C-A87E-1AEA333D9341}" type="sibTrans" cxnId="{2AAE7597-447A-0447-BE09-156781C83C51}">
      <dgm:prSet/>
      <dgm:spPr/>
      <dgm:t>
        <a:bodyPr/>
        <a:lstStyle/>
        <a:p>
          <a:endParaRPr lang="en-US"/>
        </a:p>
      </dgm:t>
    </dgm:pt>
    <dgm:pt modelId="{26E374CE-D16A-0A4E-B32D-97EBCB2C7EA6}">
      <dgm:prSet phldrT="[Text]"/>
      <dgm:spPr/>
      <dgm:t>
        <a:bodyPr/>
        <a:lstStyle/>
        <a:p>
          <a:pPr marL="12700" indent="0">
            <a:buClr>
              <a:schemeClr val="tx1"/>
            </a:buClr>
            <a:buFont typeface="Arial" panose="020B0604020202020204" pitchFamily="34" charset="0"/>
            <a:buNone/>
            <a:tabLst/>
          </a:pPr>
          <a:r>
            <a:rPr lang="fr-FR" dirty="0"/>
            <a:t>La première série de changements pourrait être prête à l'automne 2025, mais la mise en œuvre complète serait plus réalisable à l'automne 2027.</a:t>
          </a:r>
          <a:endParaRPr lang="en-US" dirty="0"/>
        </a:p>
      </dgm:t>
    </dgm:pt>
    <dgm:pt modelId="{070D207D-6ED5-4847-A622-42710579962A}" type="parTrans" cxnId="{CCAF2057-4C9A-EE45-8752-6B732A978D17}">
      <dgm:prSet/>
      <dgm:spPr/>
      <dgm:t>
        <a:bodyPr/>
        <a:lstStyle/>
        <a:p>
          <a:endParaRPr lang="en-US"/>
        </a:p>
      </dgm:t>
    </dgm:pt>
    <dgm:pt modelId="{15F736A0-DCB4-4840-B148-43B55FA01EE9}" type="sibTrans" cxnId="{CCAF2057-4C9A-EE45-8752-6B732A978D17}">
      <dgm:prSet/>
      <dgm:spPr/>
      <dgm:t>
        <a:bodyPr/>
        <a:lstStyle/>
        <a:p>
          <a:endParaRPr lang="en-US"/>
        </a:p>
      </dgm:t>
    </dgm:pt>
    <dgm:pt modelId="{F4DEBD56-022A-BC4A-913A-48D2AD5BE875}">
      <dgm:prSet phldrT="[Text]"/>
      <dgm:spPr/>
      <dgm:t>
        <a:bodyPr/>
        <a:lstStyle/>
        <a:p>
          <a:pPr>
            <a:buClr>
              <a:schemeClr val="tx1"/>
            </a:buClr>
            <a:buFont typeface="Arial" panose="020B0604020202020204" pitchFamily="34" charset="0"/>
            <a:buChar char="•"/>
          </a:pPr>
          <a:r>
            <a:rPr lang="en-US" b="1" dirty="0" err="1"/>
            <a:t>Soutien</a:t>
          </a:r>
          <a:endParaRPr lang="en-US" b="1" dirty="0"/>
        </a:p>
      </dgm:t>
    </dgm:pt>
    <dgm:pt modelId="{FFA04761-BD12-8649-8818-4914644E9365}" type="parTrans" cxnId="{95367442-F127-464C-90EC-0EE50405C8B5}">
      <dgm:prSet/>
      <dgm:spPr/>
      <dgm:t>
        <a:bodyPr/>
        <a:lstStyle/>
        <a:p>
          <a:endParaRPr lang="en-US"/>
        </a:p>
      </dgm:t>
    </dgm:pt>
    <dgm:pt modelId="{E1C3C75C-BF57-EA4D-8531-5379372A4B2C}" type="sibTrans" cxnId="{95367442-F127-464C-90EC-0EE50405C8B5}">
      <dgm:prSet/>
      <dgm:spPr/>
      <dgm:t>
        <a:bodyPr/>
        <a:lstStyle/>
        <a:p>
          <a:endParaRPr lang="en-US"/>
        </a:p>
      </dgm:t>
    </dgm:pt>
    <dgm:pt modelId="{359B12DB-E706-034F-A420-F96E250F5EC9}">
      <dgm:prSet phldrT="[Text]"/>
      <dgm:spPr/>
      <dgm:t>
        <a:bodyPr/>
        <a:lstStyle/>
        <a:p>
          <a:pPr marL="12700" indent="0">
            <a:buClr>
              <a:schemeClr val="tx1"/>
            </a:buClr>
            <a:buFont typeface="Arial" panose="020B0604020202020204" pitchFamily="34" charset="0"/>
            <a:buNone/>
            <a:tabLst/>
          </a:pPr>
          <a:r>
            <a:rPr lang="fr-FR" dirty="0"/>
            <a:t>Certains besoins nécessiteront du matériel et des activités de vulgarisation pour soutenir les changements positifs avec les professionnels du secteur laitier.</a:t>
          </a:r>
          <a:endParaRPr lang="en-US" dirty="0"/>
        </a:p>
      </dgm:t>
    </dgm:pt>
    <dgm:pt modelId="{3CDD6F4F-EFCD-B24D-923D-AC9235E826CF}" type="parTrans" cxnId="{A85C7FBC-613E-E143-BBD8-754A4130F8D7}">
      <dgm:prSet/>
      <dgm:spPr/>
      <dgm:t>
        <a:bodyPr/>
        <a:lstStyle/>
        <a:p>
          <a:endParaRPr lang="en-US"/>
        </a:p>
      </dgm:t>
    </dgm:pt>
    <dgm:pt modelId="{27BBF778-0AB9-3B4E-A79C-981853EB0D71}" type="sibTrans" cxnId="{A85C7FBC-613E-E143-BBD8-754A4130F8D7}">
      <dgm:prSet/>
      <dgm:spPr/>
      <dgm:t>
        <a:bodyPr/>
        <a:lstStyle/>
        <a:p>
          <a:endParaRPr lang="en-US"/>
        </a:p>
      </dgm:t>
    </dgm:pt>
    <dgm:pt modelId="{7D12EC52-FDBD-3B49-862C-D48935677DD8}" type="pres">
      <dgm:prSet presAssocID="{67F2193E-5305-DE4D-A0C1-6CC08383EFDC}" presName="linearFlow" presStyleCnt="0">
        <dgm:presLayoutVars>
          <dgm:dir/>
          <dgm:animLvl val="lvl"/>
          <dgm:resizeHandles val="exact"/>
        </dgm:presLayoutVars>
      </dgm:prSet>
      <dgm:spPr/>
    </dgm:pt>
    <dgm:pt modelId="{1F1A5B3B-4666-AF47-8D9B-F202F0C05C07}" type="pres">
      <dgm:prSet presAssocID="{0CC02585-C5C4-6949-9BBA-9E74F50FD8AC}" presName="composite" presStyleCnt="0"/>
      <dgm:spPr/>
    </dgm:pt>
    <dgm:pt modelId="{C2A707B5-8790-FF4C-83D8-D8F9C1B6B31C}" type="pres">
      <dgm:prSet presAssocID="{0CC02585-C5C4-6949-9BBA-9E74F50FD8AC}" presName="parentText" presStyleLbl="alignNode1" presStyleIdx="0" presStyleCnt="4">
        <dgm:presLayoutVars>
          <dgm:chMax val="1"/>
          <dgm:bulletEnabled val="1"/>
        </dgm:presLayoutVars>
      </dgm:prSet>
      <dgm:spPr/>
    </dgm:pt>
    <dgm:pt modelId="{6FB7D242-D82C-394A-A354-CE0BD3B42329}" type="pres">
      <dgm:prSet presAssocID="{0CC02585-C5C4-6949-9BBA-9E74F50FD8AC}" presName="descendantText" presStyleLbl="alignAcc1" presStyleIdx="0" presStyleCnt="4">
        <dgm:presLayoutVars>
          <dgm:bulletEnabled val="1"/>
        </dgm:presLayoutVars>
      </dgm:prSet>
      <dgm:spPr/>
    </dgm:pt>
    <dgm:pt modelId="{E1DD82BA-1D26-5848-A69A-5E133A5B39CE}" type="pres">
      <dgm:prSet presAssocID="{DB1E995E-6837-0143-B80D-CDD728EB2978}" presName="sp" presStyleCnt="0"/>
      <dgm:spPr/>
    </dgm:pt>
    <dgm:pt modelId="{0601910C-25C2-0F43-B632-A7594AD41884}" type="pres">
      <dgm:prSet presAssocID="{CC3D8996-3174-BF46-82FC-9C5A52007223}" presName="composite" presStyleCnt="0"/>
      <dgm:spPr/>
    </dgm:pt>
    <dgm:pt modelId="{D116EE93-3759-644E-BC5B-C35F600CAF9D}" type="pres">
      <dgm:prSet presAssocID="{CC3D8996-3174-BF46-82FC-9C5A52007223}" presName="parentText" presStyleLbl="alignNode1" presStyleIdx="1" presStyleCnt="4">
        <dgm:presLayoutVars>
          <dgm:chMax val="1"/>
          <dgm:bulletEnabled val="1"/>
        </dgm:presLayoutVars>
      </dgm:prSet>
      <dgm:spPr/>
    </dgm:pt>
    <dgm:pt modelId="{083B2AF9-8797-A141-8C18-2DB23FB9C9FA}" type="pres">
      <dgm:prSet presAssocID="{CC3D8996-3174-BF46-82FC-9C5A52007223}" presName="descendantText" presStyleLbl="alignAcc1" presStyleIdx="1" presStyleCnt="4" custScaleY="105757">
        <dgm:presLayoutVars>
          <dgm:bulletEnabled val="1"/>
        </dgm:presLayoutVars>
      </dgm:prSet>
      <dgm:spPr/>
    </dgm:pt>
    <dgm:pt modelId="{C5628F11-84A9-B74E-AD7A-B28BB8BECEB0}" type="pres">
      <dgm:prSet presAssocID="{874296B7-560E-914D-8A65-80569E59F58B}" presName="sp" presStyleCnt="0"/>
      <dgm:spPr/>
    </dgm:pt>
    <dgm:pt modelId="{B64139BF-270B-3049-97E7-F8ED26A3E7A3}" type="pres">
      <dgm:prSet presAssocID="{DEC62B01-A11B-F642-8E30-BA4AEC1B2AA4}" presName="composite" presStyleCnt="0"/>
      <dgm:spPr/>
    </dgm:pt>
    <dgm:pt modelId="{B65488AC-0D43-374F-94C4-620CB0741E77}" type="pres">
      <dgm:prSet presAssocID="{DEC62B01-A11B-F642-8E30-BA4AEC1B2AA4}" presName="parentText" presStyleLbl="alignNode1" presStyleIdx="2" presStyleCnt="4">
        <dgm:presLayoutVars>
          <dgm:chMax val="1"/>
          <dgm:bulletEnabled val="1"/>
        </dgm:presLayoutVars>
      </dgm:prSet>
      <dgm:spPr/>
    </dgm:pt>
    <dgm:pt modelId="{BEDD7F8C-3ED6-A34A-98E9-233684CAAF35}" type="pres">
      <dgm:prSet presAssocID="{DEC62B01-A11B-F642-8E30-BA4AEC1B2AA4}" presName="descendantText" presStyleLbl="alignAcc1" presStyleIdx="2" presStyleCnt="4">
        <dgm:presLayoutVars>
          <dgm:bulletEnabled val="1"/>
        </dgm:presLayoutVars>
      </dgm:prSet>
      <dgm:spPr/>
    </dgm:pt>
    <dgm:pt modelId="{520D7987-D7A4-1742-850E-46615E139B46}" type="pres">
      <dgm:prSet presAssocID="{49255222-351F-DA4C-A87E-1AEA333D9341}" presName="sp" presStyleCnt="0"/>
      <dgm:spPr/>
    </dgm:pt>
    <dgm:pt modelId="{3BEDD840-91F5-4E43-92F1-6E8B0A358E57}" type="pres">
      <dgm:prSet presAssocID="{F4DEBD56-022A-BC4A-913A-48D2AD5BE875}" presName="composite" presStyleCnt="0"/>
      <dgm:spPr/>
    </dgm:pt>
    <dgm:pt modelId="{FC55A7BE-8035-2340-A92A-95025E49DC47}" type="pres">
      <dgm:prSet presAssocID="{F4DEBD56-022A-BC4A-913A-48D2AD5BE875}" presName="parentText" presStyleLbl="alignNode1" presStyleIdx="3" presStyleCnt="4">
        <dgm:presLayoutVars>
          <dgm:chMax val="1"/>
          <dgm:bulletEnabled val="1"/>
        </dgm:presLayoutVars>
      </dgm:prSet>
      <dgm:spPr/>
    </dgm:pt>
    <dgm:pt modelId="{6DEAEC4B-85E9-0D4D-97ED-50CD84F636BD}" type="pres">
      <dgm:prSet presAssocID="{F4DEBD56-022A-BC4A-913A-48D2AD5BE875}" presName="descendantText" presStyleLbl="alignAcc1" presStyleIdx="3" presStyleCnt="4">
        <dgm:presLayoutVars>
          <dgm:bulletEnabled val="1"/>
        </dgm:presLayoutVars>
      </dgm:prSet>
      <dgm:spPr/>
    </dgm:pt>
  </dgm:ptLst>
  <dgm:cxnLst>
    <dgm:cxn modelId="{0489F309-E367-6043-B671-C92A18376A50}" srcId="{67F2193E-5305-DE4D-A0C1-6CC08383EFDC}" destId="{CC3D8996-3174-BF46-82FC-9C5A52007223}" srcOrd="1" destOrd="0" parTransId="{2EA666DB-DD61-2943-9A2D-2B6C2232E4DA}" sibTransId="{874296B7-560E-914D-8A65-80569E59F58B}"/>
    <dgm:cxn modelId="{F07B2E17-E376-024F-9AE2-31293F340823}" type="presOf" srcId="{359B12DB-E706-034F-A420-F96E250F5EC9}" destId="{6DEAEC4B-85E9-0D4D-97ED-50CD84F636BD}" srcOrd="0" destOrd="0" presId="urn:microsoft.com/office/officeart/2005/8/layout/chevron2"/>
    <dgm:cxn modelId="{19CAEB22-DD9B-0A4A-B6E7-40582CD2033E}" type="presOf" srcId="{DEC62B01-A11B-F642-8E30-BA4AEC1B2AA4}" destId="{B65488AC-0D43-374F-94C4-620CB0741E77}" srcOrd="0" destOrd="0" presId="urn:microsoft.com/office/officeart/2005/8/layout/chevron2"/>
    <dgm:cxn modelId="{3147C12B-62D3-7F40-98E9-A4909698193B}" srcId="{CC3D8996-3174-BF46-82FC-9C5A52007223}" destId="{269E12BE-4B07-EB4D-B72C-F0584531E17C}" srcOrd="0" destOrd="0" parTransId="{3CEA26F3-578F-3E46-B864-FC3490613CF3}" sibTransId="{E0DAEF21-DE46-B24C-AABB-BF01E085EA6C}"/>
    <dgm:cxn modelId="{95367442-F127-464C-90EC-0EE50405C8B5}" srcId="{67F2193E-5305-DE4D-A0C1-6CC08383EFDC}" destId="{F4DEBD56-022A-BC4A-913A-48D2AD5BE875}" srcOrd="3" destOrd="0" parTransId="{FFA04761-BD12-8649-8818-4914644E9365}" sibTransId="{E1C3C75C-BF57-EA4D-8531-5379372A4B2C}"/>
    <dgm:cxn modelId="{0C679E63-1053-AC45-AC8F-325C1C376AD3}" srcId="{67F2193E-5305-DE4D-A0C1-6CC08383EFDC}" destId="{0CC02585-C5C4-6949-9BBA-9E74F50FD8AC}" srcOrd="0" destOrd="0" parTransId="{9EE83D99-BDEC-404F-8F29-1FD1A2334609}" sibTransId="{DB1E995E-6837-0143-B80D-CDD728EB2978}"/>
    <dgm:cxn modelId="{C2DE0044-2568-9641-80A2-C77765FCD6F0}" type="presOf" srcId="{F4DEBD56-022A-BC4A-913A-48D2AD5BE875}" destId="{FC55A7BE-8035-2340-A92A-95025E49DC47}" srcOrd="0" destOrd="0" presId="urn:microsoft.com/office/officeart/2005/8/layout/chevron2"/>
    <dgm:cxn modelId="{AEC06272-3A66-3645-A509-4C77D0B3FBEA}" type="presOf" srcId="{26E374CE-D16A-0A4E-B32D-97EBCB2C7EA6}" destId="{BEDD7F8C-3ED6-A34A-98E9-233684CAAF35}" srcOrd="0" destOrd="0" presId="urn:microsoft.com/office/officeart/2005/8/layout/chevron2"/>
    <dgm:cxn modelId="{CCAF2057-4C9A-EE45-8752-6B732A978D17}" srcId="{DEC62B01-A11B-F642-8E30-BA4AEC1B2AA4}" destId="{26E374CE-D16A-0A4E-B32D-97EBCB2C7EA6}" srcOrd="0" destOrd="0" parTransId="{070D207D-6ED5-4847-A622-42710579962A}" sibTransId="{15F736A0-DCB4-4840-B148-43B55FA01EE9}"/>
    <dgm:cxn modelId="{153C617E-73CF-9F40-A49E-AAFAC85D823C}" type="presOf" srcId="{CC3D8996-3174-BF46-82FC-9C5A52007223}" destId="{D116EE93-3759-644E-BC5B-C35F600CAF9D}" srcOrd="0" destOrd="0" presId="urn:microsoft.com/office/officeart/2005/8/layout/chevron2"/>
    <dgm:cxn modelId="{2AAE7597-447A-0447-BE09-156781C83C51}" srcId="{67F2193E-5305-DE4D-A0C1-6CC08383EFDC}" destId="{DEC62B01-A11B-F642-8E30-BA4AEC1B2AA4}" srcOrd="2" destOrd="0" parTransId="{CF383C6D-B06D-7344-8C94-88E067AAA0C8}" sibTransId="{49255222-351F-DA4C-A87E-1AEA333D9341}"/>
    <dgm:cxn modelId="{A85C7FBC-613E-E143-BBD8-754A4130F8D7}" srcId="{F4DEBD56-022A-BC4A-913A-48D2AD5BE875}" destId="{359B12DB-E706-034F-A420-F96E250F5EC9}" srcOrd="0" destOrd="0" parTransId="{3CDD6F4F-EFCD-B24D-923D-AC9235E826CF}" sibTransId="{27BBF778-0AB9-3B4E-A79C-981853EB0D71}"/>
    <dgm:cxn modelId="{C3FDA6CD-B55F-1F4A-99C6-181E1BDA596B}" type="presOf" srcId="{269E12BE-4B07-EB4D-B72C-F0584531E17C}" destId="{083B2AF9-8797-A141-8C18-2DB23FB9C9FA}" srcOrd="0" destOrd="0" presId="urn:microsoft.com/office/officeart/2005/8/layout/chevron2"/>
    <dgm:cxn modelId="{243D0AD3-422B-854A-9AAC-9BA38DCA54A1}" type="presOf" srcId="{386583BA-4188-3347-8D81-80300F680CB4}" destId="{6FB7D242-D82C-394A-A354-CE0BD3B42329}" srcOrd="0" destOrd="0" presId="urn:microsoft.com/office/officeart/2005/8/layout/chevron2"/>
    <dgm:cxn modelId="{AF8DA1E0-904C-9549-8AFE-D63A33467411}" type="presOf" srcId="{0CC02585-C5C4-6949-9BBA-9E74F50FD8AC}" destId="{C2A707B5-8790-FF4C-83D8-D8F9C1B6B31C}" srcOrd="0" destOrd="0" presId="urn:microsoft.com/office/officeart/2005/8/layout/chevron2"/>
    <dgm:cxn modelId="{5E1EC0E1-CB1C-7042-8A72-6B15B2FC37B7}" srcId="{0CC02585-C5C4-6949-9BBA-9E74F50FD8AC}" destId="{386583BA-4188-3347-8D81-80300F680CB4}" srcOrd="0" destOrd="0" parTransId="{56D37E33-E7A8-A24F-AC27-E5C16E6B576C}" sibTransId="{CB425E5F-DFA4-C344-94E6-52521D36895A}"/>
    <dgm:cxn modelId="{0D186FFC-587C-5D49-80E0-82AADF5C94B0}" type="presOf" srcId="{67F2193E-5305-DE4D-A0C1-6CC08383EFDC}" destId="{7D12EC52-FDBD-3B49-862C-D48935677DD8}" srcOrd="0" destOrd="0" presId="urn:microsoft.com/office/officeart/2005/8/layout/chevron2"/>
    <dgm:cxn modelId="{92D4E230-812A-EF44-92C0-8D4210410A81}" type="presParOf" srcId="{7D12EC52-FDBD-3B49-862C-D48935677DD8}" destId="{1F1A5B3B-4666-AF47-8D9B-F202F0C05C07}" srcOrd="0" destOrd="0" presId="urn:microsoft.com/office/officeart/2005/8/layout/chevron2"/>
    <dgm:cxn modelId="{7DBD7593-FFFE-EF4E-8E9D-A2F78D0E6DB1}" type="presParOf" srcId="{1F1A5B3B-4666-AF47-8D9B-F202F0C05C07}" destId="{C2A707B5-8790-FF4C-83D8-D8F9C1B6B31C}" srcOrd="0" destOrd="0" presId="urn:microsoft.com/office/officeart/2005/8/layout/chevron2"/>
    <dgm:cxn modelId="{AABDD0F0-8E42-2045-AC5E-856FD819AE0C}" type="presParOf" srcId="{1F1A5B3B-4666-AF47-8D9B-F202F0C05C07}" destId="{6FB7D242-D82C-394A-A354-CE0BD3B42329}" srcOrd="1" destOrd="0" presId="urn:microsoft.com/office/officeart/2005/8/layout/chevron2"/>
    <dgm:cxn modelId="{23BEA8B6-E6DE-AA41-BDBC-0295EC2AC0FE}" type="presParOf" srcId="{7D12EC52-FDBD-3B49-862C-D48935677DD8}" destId="{E1DD82BA-1D26-5848-A69A-5E133A5B39CE}" srcOrd="1" destOrd="0" presId="urn:microsoft.com/office/officeart/2005/8/layout/chevron2"/>
    <dgm:cxn modelId="{48347CE0-BA58-704C-B86F-B96EA41650BF}" type="presParOf" srcId="{7D12EC52-FDBD-3B49-862C-D48935677DD8}" destId="{0601910C-25C2-0F43-B632-A7594AD41884}" srcOrd="2" destOrd="0" presId="urn:microsoft.com/office/officeart/2005/8/layout/chevron2"/>
    <dgm:cxn modelId="{50C98FC0-2360-6142-BE75-02D7B0FF72E7}" type="presParOf" srcId="{0601910C-25C2-0F43-B632-A7594AD41884}" destId="{D116EE93-3759-644E-BC5B-C35F600CAF9D}" srcOrd="0" destOrd="0" presId="urn:microsoft.com/office/officeart/2005/8/layout/chevron2"/>
    <dgm:cxn modelId="{81F2AD00-B84C-FD4C-A50B-65C9020B9DC3}" type="presParOf" srcId="{0601910C-25C2-0F43-B632-A7594AD41884}" destId="{083B2AF9-8797-A141-8C18-2DB23FB9C9FA}" srcOrd="1" destOrd="0" presId="urn:microsoft.com/office/officeart/2005/8/layout/chevron2"/>
    <dgm:cxn modelId="{E17E87E2-895F-C64A-A500-74E3EF2D9EDB}" type="presParOf" srcId="{7D12EC52-FDBD-3B49-862C-D48935677DD8}" destId="{C5628F11-84A9-B74E-AD7A-B28BB8BECEB0}" srcOrd="3" destOrd="0" presId="urn:microsoft.com/office/officeart/2005/8/layout/chevron2"/>
    <dgm:cxn modelId="{10A0FF14-281F-F142-8C8B-7446DE13926A}" type="presParOf" srcId="{7D12EC52-FDBD-3B49-862C-D48935677DD8}" destId="{B64139BF-270B-3049-97E7-F8ED26A3E7A3}" srcOrd="4" destOrd="0" presId="urn:microsoft.com/office/officeart/2005/8/layout/chevron2"/>
    <dgm:cxn modelId="{031CED3C-4E6E-4C44-A62D-5417C7EED7DA}" type="presParOf" srcId="{B64139BF-270B-3049-97E7-F8ED26A3E7A3}" destId="{B65488AC-0D43-374F-94C4-620CB0741E77}" srcOrd="0" destOrd="0" presId="urn:microsoft.com/office/officeart/2005/8/layout/chevron2"/>
    <dgm:cxn modelId="{E32812F0-A7F5-994D-A7C2-89FC6DABCB53}" type="presParOf" srcId="{B64139BF-270B-3049-97E7-F8ED26A3E7A3}" destId="{BEDD7F8C-3ED6-A34A-98E9-233684CAAF35}" srcOrd="1" destOrd="0" presId="urn:microsoft.com/office/officeart/2005/8/layout/chevron2"/>
    <dgm:cxn modelId="{E8726E81-44A2-9942-AEA8-E851EFF1D91E}" type="presParOf" srcId="{7D12EC52-FDBD-3B49-862C-D48935677DD8}" destId="{520D7987-D7A4-1742-850E-46615E139B46}" srcOrd="5" destOrd="0" presId="urn:microsoft.com/office/officeart/2005/8/layout/chevron2"/>
    <dgm:cxn modelId="{93CF4A39-1F24-7543-9F51-5348A9707C69}" type="presParOf" srcId="{7D12EC52-FDBD-3B49-862C-D48935677DD8}" destId="{3BEDD840-91F5-4E43-92F1-6E8B0A358E57}" srcOrd="6" destOrd="0" presId="urn:microsoft.com/office/officeart/2005/8/layout/chevron2"/>
    <dgm:cxn modelId="{01EDF918-53DB-974D-B53A-C9ED6E67D3E4}" type="presParOf" srcId="{3BEDD840-91F5-4E43-92F1-6E8B0A358E57}" destId="{FC55A7BE-8035-2340-A92A-95025E49DC47}" srcOrd="0" destOrd="0" presId="urn:microsoft.com/office/officeart/2005/8/layout/chevron2"/>
    <dgm:cxn modelId="{6741C841-0AFB-CA4A-8F64-D00C01B3C27C}" type="presParOf" srcId="{3BEDD840-91F5-4E43-92F1-6E8B0A358E57}" destId="{6DEAEC4B-85E9-0D4D-97ED-50CD84F636B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639A6-4D61-E944-94D9-EFEF170BEFDD}">
      <dsp:nvSpPr>
        <dsp:cNvPr id="0" name=""/>
        <dsp:cNvSpPr/>
      </dsp:nvSpPr>
      <dsp:spPr>
        <a:xfrm>
          <a:off x="5690" y="625687"/>
          <a:ext cx="1763960" cy="261958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b="1" kern="1200"/>
            <a:t>Janvier 2019</a:t>
          </a:r>
        </a:p>
        <a:p>
          <a:pPr marL="0" lvl="0" indent="0" algn="ctr" defTabSz="666750">
            <a:lnSpc>
              <a:spcPct val="90000"/>
            </a:lnSpc>
            <a:spcBef>
              <a:spcPct val="0"/>
            </a:spcBef>
            <a:spcAft>
              <a:spcPct val="35000"/>
            </a:spcAft>
            <a:buNone/>
          </a:pPr>
          <a:r>
            <a:rPr lang="fr-CA" sz="1500" kern="1200"/>
            <a:t>Les PLC envoient une lettre d’intention au CNSAE demandant une révision du </a:t>
          </a:r>
          <a:r>
            <a:rPr lang="fr-CA" sz="1500" i="1" kern="1200"/>
            <a:t>Code de pratiques</a:t>
          </a:r>
        </a:p>
      </dsp:txBody>
      <dsp:txXfrm>
        <a:off x="57355" y="677352"/>
        <a:ext cx="1660630" cy="2516254"/>
      </dsp:txXfrm>
    </dsp:sp>
    <dsp:sp modelId="{BF17E8E8-C73D-0841-9E03-FA8BA648F6FA}">
      <dsp:nvSpPr>
        <dsp:cNvPr id="0" name=""/>
        <dsp:cNvSpPr/>
      </dsp:nvSpPr>
      <dsp:spPr>
        <a:xfrm>
          <a:off x="1946046" y="1716748"/>
          <a:ext cx="373959" cy="43746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946046" y="1804240"/>
        <a:ext cx="261771" cy="262478"/>
      </dsp:txXfrm>
    </dsp:sp>
    <dsp:sp modelId="{730EDDA5-D223-DF48-8593-10FA257C91DF}">
      <dsp:nvSpPr>
        <dsp:cNvPr id="0" name=""/>
        <dsp:cNvSpPr/>
      </dsp:nvSpPr>
      <dsp:spPr>
        <a:xfrm>
          <a:off x="2475234" y="625687"/>
          <a:ext cx="1763960" cy="261958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b="1" kern="1200"/>
            <a:t>Avril 2019</a:t>
          </a:r>
        </a:p>
        <a:p>
          <a:pPr marL="0" lvl="0" indent="0" algn="ctr" defTabSz="666750">
            <a:lnSpc>
              <a:spcPct val="90000"/>
            </a:lnSpc>
            <a:spcBef>
              <a:spcPct val="0"/>
            </a:spcBef>
            <a:spcAft>
              <a:spcPct val="35000"/>
            </a:spcAft>
            <a:buNone/>
          </a:pPr>
          <a:r>
            <a:rPr lang="fr-CA" sz="1500" kern="1200"/>
            <a:t>La composition du Comité du code et du Comité scientifique est finalisée</a:t>
          </a:r>
        </a:p>
      </dsp:txBody>
      <dsp:txXfrm>
        <a:off x="2526899" y="677352"/>
        <a:ext cx="1660630" cy="2516254"/>
      </dsp:txXfrm>
    </dsp:sp>
    <dsp:sp modelId="{C10B1929-AB3B-7044-B9A8-DDCEAC1932B3}">
      <dsp:nvSpPr>
        <dsp:cNvPr id="0" name=""/>
        <dsp:cNvSpPr/>
      </dsp:nvSpPr>
      <dsp:spPr>
        <a:xfrm>
          <a:off x="4415591" y="1716748"/>
          <a:ext cx="373959" cy="43746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415591" y="1804240"/>
        <a:ext cx="261771" cy="262478"/>
      </dsp:txXfrm>
    </dsp:sp>
    <dsp:sp modelId="{4E37050D-01EF-B842-82B1-A679E21BFF32}">
      <dsp:nvSpPr>
        <dsp:cNvPr id="0" name=""/>
        <dsp:cNvSpPr/>
      </dsp:nvSpPr>
      <dsp:spPr>
        <a:xfrm>
          <a:off x="4944779" y="625687"/>
          <a:ext cx="1763960" cy="261958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b="1" kern="1200"/>
            <a:t>Juillet 2019</a:t>
          </a:r>
        </a:p>
        <a:p>
          <a:pPr marL="0" lvl="0" indent="0" algn="ctr" defTabSz="666750">
            <a:lnSpc>
              <a:spcPct val="90000"/>
            </a:lnSpc>
            <a:spcBef>
              <a:spcPct val="0"/>
            </a:spcBef>
            <a:spcAft>
              <a:spcPct val="35000"/>
            </a:spcAft>
            <a:buNone/>
          </a:pPr>
          <a:r>
            <a:rPr lang="fr-CA" sz="1500" kern="1200"/>
            <a:t>La première rencontre du Comité du code avec le Comité scientifique a lieu pour établir les questions de bien-être prioritaires pour le rapport du Comité scientifique</a:t>
          </a:r>
        </a:p>
      </dsp:txBody>
      <dsp:txXfrm>
        <a:off x="4996444" y="677352"/>
        <a:ext cx="1660630" cy="2516254"/>
      </dsp:txXfrm>
    </dsp:sp>
    <dsp:sp modelId="{BDBC430D-3261-3C40-A9F4-5542D607D934}">
      <dsp:nvSpPr>
        <dsp:cNvPr id="0" name=""/>
        <dsp:cNvSpPr/>
      </dsp:nvSpPr>
      <dsp:spPr>
        <a:xfrm>
          <a:off x="6885136" y="1716748"/>
          <a:ext cx="373959" cy="43746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885136" y="1804240"/>
        <a:ext cx="261771" cy="262478"/>
      </dsp:txXfrm>
    </dsp:sp>
    <dsp:sp modelId="{822FC835-DE4C-3245-9184-35E7D23718E7}">
      <dsp:nvSpPr>
        <dsp:cNvPr id="0" name=""/>
        <dsp:cNvSpPr/>
      </dsp:nvSpPr>
      <dsp:spPr>
        <a:xfrm>
          <a:off x="7414324" y="625687"/>
          <a:ext cx="1763960" cy="261958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b="1" kern="1200"/>
            <a:t>Juillet 2019 à décembre 2020</a:t>
          </a:r>
        </a:p>
        <a:p>
          <a:pPr marL="0" lvl="0" indent="0" algn="ctr" defTabSz="666750">
            <a:lnSpc>
              <a:spcPct val="90000"/>
            </a:lnSpc>
            <a:spcBef>
              <a:spcPct val="0"/>
            </a:spcBef>
            <a:spcAft>
              <a:spcPct val="35000"/>
            </a:spcAft>
            <a:buNone/>
          </a:pPr>
          <a:r>
            <a:rPr lang="fr-CA" sz="1500" kern="1200"/>
            <a:t>Le Comité scientifique examine la recherche et rédige le rapport, qui est ensuite examiné par les pairs</a:t>
          </a:r>
        </a:p>
      </dsp:txBody>
      <dsp:txXfrm>
        <a:off x="7465989" y="677352"/>
        <a:ext cx="1660630" cy="2516254"/>
      </dsp:txXfrm>
    </dsp:sp>
    <dsp:sp modelId="{A3026531-79AE-ED45-BF55-5A9242E553D0}">
      <dsp:nvSpPr>
        <dsp:cNvPr id="0" name=""/>
        <dsp:cNvSpPr/>
      </dsp:nvSpPr>
      <dsp:spPr>
        <a:xfrm>
          <a:off x="9354681" y="1716748"/>
          <a:ext cx="373959" cy="43746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9354681" y="1804240"/>
        <a:ext cx="261771" cy="262478"/>
      </dsp:txXfrm>
    </dsp:sp>
    <dsp:sp modelId="{F201B992-B345-AF4A-8DF0-6A2E6911E581}">
      <dsp:nvSpPr>
        <dsp:cNvPr id="0" name=""/>
        <dsp:cNvSpPr/>
      </dsp:nvSpPr>
      <dsp:spPr>
        <a:xfrm>
          <a:off x="9883869" y="625687"/>
          <a:ext cx="1763960" cy="261958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b="1" kern="1200"/>
            <a:t>Juillet 2019 à octobre 2021</a:t>
          </a:r>
        </a:p>
        <a:p>
          <a:pPr marL="0" lvl="0" indent="0" algn="ctr" defTabSz="666750">
            <a:lnSpc>
              <a:spcPct val="90000"/>
            </a:lnSpc>
            <a:spcBef>
              <a:spcPct val="0"/>
            </a:spcBef>
            <a:spcAft>
              <a:spcPct val="35000"/>
            </a:spcAft>
            <a:buNone/>
          </a:pPr>
          <a:r>
            <a:rPr lang="fr-CA" sz="1500" kern="1200"/>
            <a:t>Le Comité du code se réunit à plusieurs reprises afin de rédiger la version préliminaire du </a:t>
          </a:r>
          <a:r>
            <a:rPr lang="fr-CA" sz="1500" i="1" kern="1200"/>
            <a:t>Code de pratiques</a:t>
          </a:r>
        </a:p>
      </dsp:txBody>
      <dsp:txXfrm>
        <a:off x="9935534" y="677352"/>
        <a:ext cx="1660630" cy="2516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639A6-4D61-E944-94D9-EFEF170BEFDD}">
      <dsp:nvSpPr>
        <dsp:cNvPr id="0" name=""/>
        <dsp:cNvSpPr/>
      </dsp:nvSpPr>
      <dsp:spPr>
        <a:xfrm>
          <a:off x="5121" y="724533"/>
          <a:ext cx="2239091" cy="24218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kern="1200" dirty="0"/>
            <a:t>Novembre 2021 à janvier 2022</a:t>
          </a:r>
        </a:p>
        <a:p>
          <a:pPr marL="0" lvl="0" indent="0" algn="ctr" defTabSz="800100">
            <a:lnSpc>
              <a:spcPct val="90000"/>
            </a:lnSpc>
            <a:spcBef>
              <a:spcPct val="0"/>
            </a:spcBef>
            <a:spcAft>
              <a:spcPct val="35000"/>
            </a:spcAft>
            <a:buNone/>
          </a:pPr>
          <a:r>
            <a:rPr lang="en-CA" sz="1800" kern="1200" dirty="0" err="1"/>
            <a:t>Période</a:t>
          </a:r>
          <a:r>
            <a:rPr lang="en-CA" sz="1800" kern="1200" dirty="0"/>
            <a:t> de </a:t>
          </a:r>
          <a:r>
            <a:rPr lang="en-CA" sz="1800" kern="1200" dirty="0" err="1"/>
            <a:t>commentaires</a:t>
          </a:r>
          <a:r>
            <a:rPr lang="en-CA" sz="1800" kern="1200" dirty="0"/>
            <a:t> publics</a:t>
          </a:r>
          <a:endParaRPr lang="fr-CA" sz="1800" kern="1200" dirty="0"/>
        </a:p>
      </dsp:txBody>
      <dsp:txXfrm>
        <a:off x="70702" y="790114"/>
        <a:ext cx="2107929" cy="2290730"/>
      </dsp:txXfrm>
    </dsp:sp>
    <dsp:sp modelId="{BF17E8E8-C73D-0841-9E03-FA8BA648F6FA}">
      <dsp:nvSpPr>
        <dsp:cNvPr id="0" name=""/>
        <dsp:cNvSpPr/>
      </dsp:nvSpPr>
      <dsp:spPr>
        <a:xfrm>
          <a:off x="2468122" y="1657832"/>
          <a:ext cx="474687" cy="55529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468122" y="1768891"/>
        <a:ext cx="332281" cy="333176"/>
      </dsp:txXfrm>
    </dsp:sp>
    <dsp:sp modelId="{730EDDA5-D223-DF48-8593-10FA257C91DF}">
      <dsp:nvSpPr>
        <dsp:cNvPr id="0" name=""/>
        <dsp:cNvSpPr/>
      </dsp:nvSpPr>
      <dsp:spPr>
        <a:xfrm>
          <a:off x="3139849" y="724533"/>
          <a:ext cx="2239091" cy="242189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kern="1200" dirty="0"/>
            <a:t>2022</a:t>
          </a:r>
        </a:p>
        <a:p>
          <a:pPr marL="0" lvl="0" indent="0" algn="ctr" defTabSz="800100">
            <a:lnSpc>
              <a:spcPct val="90000"/>
            </a:lnSpc>
            <a:spcBef>
              <a:spcPct val="0"/>
            </a:spcBef>
            <a:spcAft>
              <a:spcPct val="35000"/>
            </a:spcAft>
            <a:buNone/>
          </a:pPr>
          <a:r>
            <a:rPr lang="fr-CA" sz="1800" kern="1200" dirty="0"/>
            <a:t>Le Comité du code a examiné les résultats de la </a:t>
          </a:r>
          <a:r>
            <a:rPr lang="en-CA" sz="1800" kern="1200" dirty="0" err="1"/>
            <a:t>période</a:t>
          </a:r>
          <a:r>
            <a:rPr lang="en-CA" sz="1800" kern="1200" dirty="0"/>
            <a:t> de </a:t>
          </a:r>
          <a:r>
            <a:rPr lang="en-CA" sz="1800" kern="1200" dirty="0" err="1"/>
            <a:t>commentaires</a:t>
          </a:r>
          <a:r>
            <a:rPr lang="en-CA" sz="1800" kern="1200" dirty="0"/>
            <a:t> publics</a:t>
          </a:r>
          <a:r>
            <a:rPr lang="fr-CA" sz="1800" kern="1200" dirty="0"/>
            <a:t> et modifié le </a:t>
          </a:r>
          <a:r>
            <a:rPr lang="fr-CA" sz="1800" i="1" kern="1200" dirty="0"/>
            <a:t>Code de pratiques</a:t>
          </a:r>
          <a:r>
            <a:rPr lang="fr-CA" sz="1800" kern="1200" dirty="0"/>
            <a:t>, au besoin</a:t>
          </a:r>
        </a:p>
      </dsp:txBody>
      <dsp:txXfrm>
        <a:off x="3205430" y="790114"/>
        <a:ext cx="2107929" cy="2290730"/>
      </dsp:txXfrm>
    </dsp:sp>
    <dsp:sp modelId="{C10B1929-AB3B-7044-B9A8-DDCEAC1932B3}">
      <dsp:nvSpPr>
        <dsp:cNvPr id="0" name=""/>
        <dsp:cNvSpPr/>
      </dsp:nvSpPr>
      <dsp:spPr>
        <a:xfrm>
          <a:off x="5602850" y="1657832"/>
          <a:ext cx="474687" cy="55529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602850" y="1768891"/>
        <a:ext cx="332281" cy="333176"/>
      </dsp:txXfrm>
    </dsp:sp>
    <dsp:sp modelId="{4E37050D-01EF-B842-82B1-A679E21BFF32}">
      <dsp:nvSpPr>
        <dsp:cNvPr id="0" name=""/>
        <dsp:cNvSpPr/>
      </dsp:nvSpPr>
      <dsp:spPr>
        <a:xfrm>
          <a:off x="6274578" y="724533"/>
          <a:ext cx="2239091" cy="242189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kern="1200"/>
            <a:t>Décembre 2022</a:t>
          </a:r>
        </a:p>
        <a:p>
          <a:pPr marL="0" lvl="0" indent="0" algn="ctr" defTabSz="800100">
            <a:lnSpc>
              <a:spcPct val="90000"/>
            </a:lnSpc>
            <a:spcBef>
              <a:spcPct val="0"/>
            </a:spcBef>
            <a:spcAft>
              <a:spcPct val="35000"/>
            </a:spcAft>
            <a:buNone/>
          </a:pPr>
          <a:r>
            <a:rPr lang="fr-CA" sz="1800" kern="1200"/>
            <a:t>Le Comité du code est parvenu à un consensus quant à la version finale</a:t>
          </a:r>
        </a:p>
      </dsp:txBody>
      <dsp:txXfrm>
        <a:off x="6340159" y="790114"/>
        <a:ext cx="2107929" cy="2290730"/>
      </dsp:txXfrm>
    </dsp:sp>
    <dsp:sp modelId="{302DF151-AA34-DE4E-8173-F2F5C446B5E9}">
      <dsp:nvSpPr>
        <dsp:cNvPr id="0" name=""/>
        <dsp:cNvSpPr/>
      </dsp:nvSpPr>
      <dsp:spPr>
        <a:xfrm>
          <a:off x="8737579" y="1657832"/>
          <a:ext cx="474687" cy="55529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737579" y="1768891"/>
        <a:ext cx="332281" cy="333176"/>
      </dsp:txXfrm>
    </dsp:sp>
    <dsp:sp modelId="{37F839D7-D8D6-BE41-BCD6-D7570E1AAAD1}">
      <dsp:nvSpPr>
        <dsp:cNvPr id="0" name=""/>
        <dsp:cNvSpPr/>
      </dsp:nvSpPr>
      <dsp:spPr>
        <a:xfrm>
          <a:off x="9409306" y="724533"/>
          <a:ext cx="2239091" cy="242189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kern="1200"/>
            <a:t>Janvier à mars 2023</a:t>
          </a:r>
        </a:p>
        <a:p>
          <a:pPr marL="0" lvl="0" indent="0" algn="ctr" defTabSz="800100">
            <a:lnSpc>
              <a:spcPct val="90000"/>
            </a:lnSpc>
            <a:spcBef>
              <a:spcPct val="0"/>
            </a:spcBef>
            <a:spcAft>
              <a:spcPct val="35000"/>
            </a:spcAft>
            <a:buNone/>
          </a:pPr>
          <a:r>
            <a:rPr lang="fr-CA" sz="1800" kern="1200"/>
            <a:t>Finaliser et publier le </a:t>
          </a:r>
          <a:r>
            <a:rPr lang="fr-CA" sz="1800" i="1" kern="1200"/>
            <a:t>Code de pratiques</a:t>
          </a:r>
          <a:r>
            <a:rPr lang="fr-CA" sz="1800" kern="1200"/>
            <a:t> révisé</a:t>
          </a:r>
        </a:p>
      </dsp:txBody>
      <dsp:txXfrm>
        <a:off x="9474887" y="790114"/>
        <a:ext cx="2107929" cy="22907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707B5-8790-FF4C-83D8-D8F9C1B6B31C}">
      <dsp:nvSpPr>
        <dsp:cNvPr id="0" name=""/>
        <dsp:cNvSpPr/>
      </dsp:nvSpPr>
      <dsp:spPr>
        <a:xfrm rot="5400000">
          <a:off x="-215740" y="219331"/>
          <a:ext cx="1438268" cy="1006788"/>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Plan</a:t>
          </a:r>
        </a:p>
      </dsp:txBody>
      <dsp:txXfrm rot="-5400000">
        <a:off x="0" y="506985"/>
        <a:ext cx="1006788" cy="431480"/>
      </dsp:txXfrm>
    </dsp:sp>
    <dsp:sp modelId="{6FB7D242-D82C-394A-A354-CE0BD3B42329}">
      <dsp:nvSpPr>
        <dsp:cNvPr id="0" name=""/>
        <dsp:cNvSpPr/>
      </dsp:nvSpPr>
      <dsp:spPr>
        <a:xfrm rot="5400000">
          <a:off x="5513160" y="-4502780"/>
          <a:ext cx="934874" cy="9947618"/>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lr>
              <a:schemeClr val="tx1"/>
            </a:buClr>
            <a:buFont typeface="Arial" panose="020B0604020202020204" pitchFamily="34" charset="0"/>
            <a:buNone/>
          </a:pPr>
          <a:r>
            <a:rPr lang="fr-FR" sz="2300" kern="1200" dirty="0"/>
            <a:t>Les PLC procéderont à une évaluation initiale et élaboreront un plan. </a:t>
          </a:r>
          <a:endParaRPr lang="en-US" sz="2300" kern="1200" dirty="0"/>
        </a:p>
      </dsp:txBody>
      <dsp:txXfrm rot="-5400000">
        <a:off x="1006789" y="49228"/>
        <a:ext cx="9901981" cy="843600"/>
      </dsp:txXfrm>
    </dsp:sp>
    <dsp:sp modelId="{D116EE93-3759-644E-BC5B-C35F600CAF9D}">
      <dsp:nvSpPr>
        <dsp:cNvPr id="0" name=""/>
        <dsp:cNvSpPr/>
      </dsp:nvSpPr>
      <dsp:spPr>
        <a:xfrm rot="5400000">
          <a:off x="-215740" y="1540651"/>
          <a:ext cx="1438268" cy="1006788"/>
        </a:xfrm>
        <a:prstGeom prst="chevron">
          <a:avLst/>
        </a:prstGeom>
        <a:solidFill>
          <a:schemeClr val="accent6"/>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CA" sz="1000" b="1" kern="1200" dirty="0" err="1"/>
            <a:t>Recommandation</a:t>
          </a:r>
          <a:endParaRPr lang="en-US" sz="1000" b="1" kern="1200" dirty="0"/>
        </a:p>
      </dsp:txBody>
      <dsp:txXfrm rot="-5400000">
        <a:off x="0" y="1828305"/>
        <a:ext cx="1006788" cy="431480"/>
      </dsp:txXfrm>
    </dsp:sp>
    <dsp:sp modelId="{083B2AF9-8797-A141-8C18-2DB23FB9C9FA}">
      <dsp:nvSpPr>
        <dsp:cNvPr id="0" name=""/>
        <dsp:cNvSpPr/>
      </dsp:nvSpPr>
      <dsp:spPr>
        <a:xfrm rot="5400000">
          <a:off x="5486249" y="-3181460"/>
          <a:ext cx="988695" cy="9947618"/>
        </a:xfrm>
        <a:prstGeom prst="round2SameRect">
          <a:avLst/>
        </a:prstGeom>
        <a:solidFill>
          <a:schemeClr val="lt1">
            <a:alpha val="90000"/>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Font typeface="Arial" panose="020B0604020202020204" pitchFamily="34" charset="0"/>
            <a:buNone/>
          </a:pPr>
          <a:r>
            <a:rPr lang="fr-FR" sz="2300" kern="1200" dirty="0"/>
            <a:t>Les comités de </a:t>
          </a:r>
          <a:r>
            <a:rPr lang="fr-FR" sz="2300" kern="1200" dirty="0" err="1"/>
            <a:t>proAction</a:t>
          </a:r>
          <a:r>
            <a:rPr lang="fr-FR" sz="2300" kern="1200" dirty="0"/>
            <a:t> formuleront des recommandations au PLC</a:t>
          </a:r>
          <a:endParaRPr lang="en-US" sz="2300" kern="1200" dirty="0"/>
        </a:p>
      </dsp:txBody>
      <dsp:txXfrm rot="-5400000">
        <a:off x="1006788" y="1346265"/>
        <a:ext cx="9899354" cy="892167"/>
      </dsp:txXfrm>
    </dsp:sp>
    <dsp:sp modelId="{B65488AC-0D43-374F-94C4-620CB0741E77}">
      <dsp:nvSpPr>
        <dsp:cNvPr id="0" name=""/>
        <dsp:cNvSpPr/>
      </dsp:nvSpPr>
      <dsp:spPr>
        <a:xfrm rot="5400000">
          <a:off x="-215740" y="2835060"/>
          <a:ext cx="1438268" cy="1006788"/>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CA" sz="1000" b="1" kern="1200" dirty="0" err="1"/>
            <a:t>Mettre</a:t>
          </a:r>
          <a:r>
            <a:rPr lang="en-CA" sz="1000" b="1" kern="1200" dirty="0"/>
            <a:t> </a:t>
          </a:r>
          <a:r>
            <a:rPr lang="en-CA" sz="1000" b="1" kern="1200" dirty="0" err="1"/>
            <a:t>en</a:t>
          </a:r>
          <a:r>
            <a:rPr lang="en-CA" sz="1000" b="1" kern="1200" dirty="0"/>
            <a:t> </a:t>
          </a:r>
          <a:r>
            <a:rPr lang="en-CA" sz="1000" b="1" kern="1200" dirty="0" err="1"/>
            <a:t>œuvre</a:t>
          </a:r>
          <a:endParaRPr lang="en-US" sz="1000" b="1" kern="1200" dirty="0"/>
        </a:p>
      </dsp:txBody>
      <dsp:txXfrm rot="-5400000">
        <a:off x="0" y="3122714"/>
        <a:ext cx="1006788" cy="431480"/>
      </dsp:txXfrm>
    </dsp:sp>
    <dsp:sp modelId="{BEDD7F8C-3ED6-A34A-98E9-233684CAAF35}">
      <dsp:nvSpPr>
        <dsp:cNvPr id="0" name=""/>
        <dsp:cNvSpPr/>
      </dsp:nvSpPr>
      <dsp:spPr>
        <a:xfrm rot="5400000">
          <a:off x="5513160" y="-1887051"/>
          <a:ext cx="934874" cy="9947618"/>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12700" lvl="1" indent="0" algn="l" defTabSz="1022350">
            <a:lnSpc>
              <a:spcPct val="90000"/>
            </a:lnSpc>
            <a:spcBef>
              <a:spcPct val="0"/>
            </a:spcBef>
            <a:spcAft>
              <a:spcPct val="15000"/>
            </a:spcAft>
            <a:buClr>
              <a:schemeClr val="tx1"/>
            </a:buClr>
            <a:buFont typeface="Arial" panose="020B0604020202020204" pitchFamily="34" charset="0"/>
            <a:buNone/>
            <a:tabLst/>
          </a:pPr>
          <a:r>
            <a:rPr lang="fr-FR" sz="2300" kern="1200" dirty="0"/>
            <a:t>La première série de changements pourrait être prête à l'automne 2025, mais la mise en œuvre complète serait plus réalisable à l'automne 2027.</a:t>
          </a:r>
          <a:endParaRPr lang="en-US" sz="2300" kern="1200" dirty="0"/>
        </a:p>
      </dsp:txBody>
      <dsp:txXfrm rot="-5400000">
        <a:off x="1006789" y="2664957"/>
        <a:ext cx="9901981" cy="843600"/>
      </dsp:txXfrm>
    </dsp:sp>
    <dsp:sp modelId="{FC55A7BE-8035-2340-A92A-95025E49DC47}">
      <dsp:nvSpPr>
        <dsp:cNvPr id="0" name=""/>
        <dsp:cNvSpPr/>
      </dsp:nvSpPr>
      <dsp:spPr>
        <a:xfrm rot="5400000">
          <a:off x="-215740" y="4129470"/>
          <a:ext cx="1438268" cy="1006788"/>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Clr>
              <a:schemeClr val="tx1"/>
            </a:buClr>
            <a:buFont typeface="Arial" panose="020B0604020202020204" pitchFamily="34" charset="0"/>
            <a:buNone/>
          </a:pPr>
          <a:r>
            <a:rPr lang="en-US" sz="1000" b="1" kern="1200" dirty="0" err="1"/>
            <a:t>Soutien</a:t>
          </a:r>
          <a:endParaRPr lang="en-US" sz="1000" b="1" kern="1200" dirty="0"/>
        </a:p>
      </dsp:txBody>
      <dsp:txXfrm rot="-5400000">
        <a:off x="0" y="4417124"/>
        <a:ext cx="1006788" cy="431480"/>
      </dsp:txXfrm>
    </dsp:sp>
    <dsp:sp modelId="{6DEAEC4B-85E9-0D4D-97ED-50CD84F636BD}">
      <dsp:nvSpPr>
        <dsp:cNvPr id="0" name=""/>
        <dsp:cNvSpPr/>
      </dsp:nvSpPr>
      <dsp:spPr>
        <a:xfrm rot="5400000">
          <a:off x="5513160" y="-592642"/>
          <a:ext cx="934874" cy="9947618"/>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12700" lvl="1" indent="0" algn="l" defTabSz="1022350">
            <a:lnSpc>
              <a:spcPct val="90000"/>
            </a:lnSpc>
            <a:spcBef>
              <a:spcPct val="0"/>
            </a:spcBef>
            <a:spcAft>
              <a:spcPct val="15000"/>
            </a:spcAft>
            <a:buClr>
              <a:schemeClr val="tx1"/>
            </a:buClr>
            <a:buFont typeface="Arial" panose="020B0604020202020204" pitchFamily="34" charset="0"/>
            <a:buNone/>
            <a:tabLst/>
          </a:pPr>
          <a:r>
            <a:rPr lang="fr-FR" sz="2300" kern="1200" dirty="0"/>
            <a:t>Certains besoins nécessiteront du matériel et des activités de vulgarisation pour soutenir les changements positifs avec les professionnels du secteur laitier.</a:t>
          </a:r>
          <a:endParaRPr lang="en-US" sz="2300" kern="1200" dirty="0"/>
        </a:p>
      </dsp:txBody>
      <dsp:txXfrm rot="-5400000">
        <a:off x="1006789" y="3959366"/>
        <a:ext cx="9901981" cy="8436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F1CDF-2A16-5047-9228-37E158E49F3A}" type="datetimeFigureOut">
              <a:rPr lang="en-US" smtClean="0"/>
              <a:t>4/28/2023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39DBA8-DDE0-5042-8BFA-2379F91F25A0}" type="slidenum">
              <a:rPr lang="en-US" smtClean="0"/>
              <a:t>‹#›</a:t>
            </a:fld>
            <a:endParaRPr lang="en-US"/>
          </a:p>
        </p:txBody>
      </p:sp>
    </p:spTree>
    <p:extLst>
      <p:ext uri="{BB962C8B-B14F-4D97-AF65-F5344CB8AC3E}">
        <p14:creationId xmlns:p14="http://schemas.microsoft.com/office/powerpoint/2010/main" val="570821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5"/>
          </p:nvPr>
        </p:nvSpPr>
        <p:spPr/>
        <p:txBody>
          <a:bodyPr/>
          <a:lstStyle/>
          <a:p>
            <a:fld id="{1C5FA6CD-5931-4863-A0DA-293F2A500530}" type="slidenum">
              <a:rPr lang="en-CA" smtClean="0"/>
              <a:t>1</a:t>
            </a:fld>
            <a:endParaRPr lang="en-CA"/>
          </a:p>
        </p:txBody>
      </p:sp>
    </p:spTree>
    <p:extLst>
      <p:ext uri="{BB962C8B-B14F-4D97-AF65-F5344CB8AC3E}">
        <p14:creationId xmlns:p14="http://schemas.microsoft.com/office/powerpoint/2010/main" val="227218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A39DBA8-DDE0-5042-8BFA-2379F91F25A0}" type="slidenum">
              <a:rPr lang="en-US" smtClean="0"/>
              <a:t>10</a:t>
            </a:fld>
            <a:endParaRPr lang="en-US"/>
          </a:p>
        </p:txBody>
      </p:sp>
    </p:spTree>
    <p:extLst>
      <p:ext uri="{BB962C8B-B14F-4D97-AF65-F5344CB8AC3E}">
        <p14:creationId xmlns:p14="http://schemas.microsoft.com/office/powerpoint/2010/main" val="4224133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A4B6A9A-0AB6-4C42-A24D-6A74967F02FC}" type="slidenum">
              <a:rPr lang="en-CA" smtClean="0"/>
              <a:t>11</a:t>
            </a:fld>
            <a:endParaRPr lang="en-CA"/>
          </a:p>
        </p:txBody>
      </p:sp>
    </p:spTree>
    <p:extLst>
      <p:ext uri="{BB962C8B-B14F-4D97-AF65-F5344CB8AC3E}">
        <p14:creationId xmlns:p14="http://schemas.microsoft.com/office/powerpoint/2010/main" val="813697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12</a:t>
            </a:fld>
            <a:endParaRPr lang="en-US" dirty="0"/>
          </a:p>
        </p:txBody>
      </p:sp>
    </p:spTree>
    <p:extLst>
      <p:ext uri="{BB962C8B-B14F-4D97-AF65-F5344CB8AC3E}">
        <p14:creationId xmlns:p14="http://schemas.microsoft.com/office/powerpoint/2010/main" val="3584240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13</a:t>
            </a:fld>
            <a:endParaRPr lang="en-US" dirty="0"/>
          </a:p>
        </p:txBody>
      </p:sp>
    </p:spTree>
    <p:extLst>
      <p:ext uri="{BB962C8B-B14F-4D97-AF65-F5344CB8AC3E}">
        <p14:creationId xmlns:p14="http://schemas.microsoft.com/office/powerpoint/2010/main" val="877297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14</a:t>
            </a:fld>
            <a:endParaRPr lang="en-US" dirty="0"/>
          </a:p>
        </p:txBody>
      </p:sp>
    </p:spTree>
    <p:extLst>
      <p:ext uri="{BB962C8B-B14F-4D97-AF65-F5344CB8AC3E}">
        <p14:creationId xmlns:p14="http://schemas.microsoft.com/office/powerpoint/2010/main" val="3795385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15</a:t>
            </a:fld>
            <a:endParaRPr lang="en-US" dirty="0"/>
          </a:p>
        </p:txBody>
      </p:sp>
    </p:spTree>
    <p:extLst>
      <p:ext uri="{BB962C8B-B14F-4D97-AF65-F5344CB8AC3E}">
        <p14:creationId xmlns:p14="http://schemas.microsoft.com/office/powerpoint/2010/main" val="2458753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16</a:t>
            </a:fld>
            <a:endParaRPr lang="en-US" dirty="0"/>
          </a:p>
        </p:txBody>
      </p:sp>
    </p:spTree>
    <p:extLst>
      <p:ext uri="{BB962C8B-B14F-4D97-AF65-F5344CB8AC3E}">
        <p14:creationId xmlns:p14="http://schemas.microsoft.com/office/powerpoint/2010/main" val="670801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17</a:t>
            </a:fld>
            <a:endParaRPr lang="en-US" dirty="0"/>
          </a:p>
        </p:txBody>
      </p:sp>
    </p:spTree>
    <p:extLst>
      <p:ext uri="{BB962C8B-B14F-4D97-AF65-F5344CB8AC3E}">
        <p14:creationId xmlns:p14="http://schemas.microsoft.com/office/powerpoint/2010/main" val="1824890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18</a:t>
            </a:fld>
            <a:endParaRPr lang="en-US" dirty="0"/>
          </a:p>
        </p:txBody>
      </p:sp>
    </p:spTree>
    <p:extLst>
      <p:ext uri="{BB962C8B-B14F-4D97-AF65-F5344CB8AC3E}">
        <p14:creationId xmlns:p14="http://schemas.microsoft.com/office/powerpoint/2010/main" val="1614407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19</a:t>
            </a:fld>
            <a:endParaRPr lang="en-US" dirty="0"/>
          </a:p>
        </p:txBody>
      </p:sp>
    </p:spTree>
    <p:extLst>
      <p:ext uri="{BB962C8B-B14F-4D97-AF65-F5344CB8AC3E}">
        <p14:creationId xmlns:p14="http://schemas.microsoft.com/office/powerpoint/2010/main" val="1981098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F525D7-265A-4F42-9C2D-50BCD5BA2FB4}" type="slidenum">
              <a:rPr lang="en-US" smtClean="0"/>
              <a:t>2</a:t>
            </a:fld>
            <a:endParaRPr lang="en-US"/>
          </a:p>
        </p:txBody>
      </p:sp>
    </p:spTree>
    <p:extLst>
      <p:ext uri="{BB962C8B-B14F-4D97-AF65-F5344CB8AC3E}">
        <p14:creationId xmlns:p14="http://schemas.microsoft.com/office/powerpoint/2010/main" val="531755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20</a:t>
            </a:fld>
            <a:endParaRPr lang="en-US" dirty="0"/>
          </a:p>
        </p:txBody>
      </p:sp>
    </p:spTree>
    <p:extLst>
      <p:ext uri="{BB962C8B-B14F-4D97-AF65-F5344CB8AC3E}">
        <p14:creationId xmlns:p14="http://schemas.microsoft.com/office/powerpoint/2010/main" val="935487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21</a:t>
            </a:fld>
            <a:endParaRPr lang="en-US" dirty="0"/>
          </a:p>
        </p:txBody>
      </p:sp>
    </p:spTree>
    <p:extLst>
      <p:ext uri="{BB962C8B-B14F-4D97-AF65-F5344CB8AC3E}">
        <p14:creationId xmlns:p14="http://schemas.microsoft.com/office/powerpoint/2010/main" val="3440216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22</a:t>
            </a:fld>
            <a:endParaRPr lang="en-US" dirty="0"/>
          </a:p>
        </p:txBody>
      </p:sp>
    </p:spTree>
    <p:extLst>
      <p:ext uri="{BB962C8B-B14F-4D97-AF65-F5344CB8AC3E}">
        <p14:creationId xmlns:p14="http://schemas.microsoft.com/office/powerpoint/2010/main" val="450866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23</a:t>
            </a:fld>
            <a:endParaRPr lang="en-US" dirty="0"/>
          </a:p>
        </p:txBody>
      </p:sp>
    </p:spTree>
    <p:extLst>
      <p:ext uri="{BB962C8B-B14F-4D97-AF65-F5344CB8AC3E}">
        <p14:creationId xmlns:p14="http://schemas.microsoft.com/office/powerpoint/2010/main" val="450866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4CFCB-989D-4A5B-98A2-665F4040F51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794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25</a:t>
            </a:fld>
            <a:endParaRPr lang="en-US" dirty="0"/>
          </a:p>
        </p:txBody>
      </p:sp>
    </p:spTree>
    <p:extLst>
      <p:ext uri="{BB962C8B-B14F-4D97-AF65-F5344CB8AC3E}">
        <p14:creationId xmlns:p14="http://schemas.microsoft.com/office/powerpoint/2010/main" val="2293644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26</a:t>
            </a:fld>
            <a:endParaRPr lang="en-US" dirty="0"/>
          </a:p>
        </p:txBody>
      </p:sp>
    </p:spTree>
    <p:extLst>
      <p:ext uri="{BB962C8B-B14F-4D97-AF65-F5344CB8AC3E}">
        <p14:creationId xmlns:p14="http://schemas.microsoft.com/office/powerpoint/2010/main" val="2677116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27</a:t>
            </a:fld>
            <a:endParaRPr lang="en-US" dirty="0"/>
          </a:p>
        </p:txBody>
      </p:sp>
    </p:spTree>
    <p:extLst>
      <p:ext uri="{BB962C8B-B14F-4D97-AF65-F5344CB8AC3E}">
        <p14:creationId xmlns:p14="http://schemas.microsoft.com/office/powerpoint/2010/main" val="2542766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28</a:t>
            </a:fld>
            <a:endParaRPr lang="en-US" dirty="0"/>
          </a:p>
        </p:txBody>
      </p:sp>
    </p:spTree>
    <p:extLst>
      <p:ext uri="{BB962C8B-B14F-4D97-AF65-F5344CB8AC3E}">
        <p14:creationId xmlns:p14="http://schemas.microsoft.com/office/powerpoint/2010/main" val="17946955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29</a:t>
            </a:fld>
            <a:endParaRPr lang="en-US" dirty="0"/>
          </a:p>
        </p:txBody>
      </p:sp>
    </p:spTree>
    <p:extLst>
      <p:ext uri="{BB962C8B-B14F-4D97-AF65-F5344CB8AC3E}">
        <p14:creationId xmlns:p14="http://schemas.microsoft.com/office/powerpoint/2010/main" val="1217612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A39DBA8-DDE0-5042-8BFA-2379F91F25A0}" type="slidenum">
              <a:rPr lang="en-US" smtClean="0"/>
              <a:t>3</a:t>
            </a:fld>
            <a:endParaRPr lang="en-US"/>
          </a:p>
        </p:txBody>
      </p:sp>
    </p:spTree>
    <p:extLst>
      <p:ext uri="{BB962C8B-B14F-4D97-AF65-F5344CB8AC3E}">
        <p14:creationId xmlns:p14="http://schemas.microsoft.com/office/powerpoint/2010/main" val="32010129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30</a:t>
            </a:fld>
            <a:endParaRPr lang="en-US" dirty="0"/>
          </a:p>
        </p:txBody>
      </p:sp>
    </p:spTree>
    <p:extLst>
      <p:ext uri="{BB962C8B-B14F-4D97-AF65-F5344CB8AC3E}">
        <p14:creationId xmlns:p14="http://schemas.microsoft.com/office/powerpoint/2010/main" val="2815665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31</a:t>
            </a:fld>
            <a:endParaRPr lang="en-US" dirty="0"/>
          </a:p>
        </p:txBody>
      </p:sp>
    </p:spTree>
    <p:extLst>
      <p:ext uri="{BB962C8B-B14F-4D97-AF65-F5344CB8AC3E}">
        <p14:creationId xmlns:p14="http://schemas.microsoft.com/office/powerpoint/2010/main" val="21366943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32</a:t>
            </a:fld>
            <a:endParaRPr lang="en-US" dirty="0"/>
          </a:p>
        </p:txBody>
      </p:sp>
    </p:spTree>
    <p:extLst>
      <p:ext uri="{BB962C8B-B14F-4D97-AF65-F5344CB8AC3E}">
        <p14:creationId xmlns:p14="http://schemas.microsoft.com/office/powerpoint/2010/main" val="36856026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33</a:t>
            </a:fld>
            <a:endParaRPr lang="en-US" dirty="0"/>
          </a:p>
        </p:txBody>
      </p:sp>
    </p:spTree>
    <p:extLst>
      <p:ext uri="{BB962C8B-B14F-4D97-AF65-F5344CB8AC3E}">
        <p14:creationId xmlns:p14="http://schemas.microsoft.com/office/powerpoint/2010/main" val="1777612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34</a:t>
            </a:fld>
            <a:endParaRPr lang="en-US" dirty="0"/>
          </a:p>
        </p:txBody>
      </p:sp>
    </p:spTree>
    <p:extLst>
      <p:ext uri="{BB962C8B-B14F-4D97-AF65-F5344CB8AC3E}">
        <p14:creationId xmlns:p14="http://schemas.microsoft.com/office/powerpoint/2010/main" val="15728180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35</a:t>
            </a:fld>
            <a:endParaRPr lang="en-US" dirty="0"/>
          </a:p>
        </p:txBody>
      </p:sp>
    </p:spTree>
    <p:extLst>
      <p:ext uri="{BB962C8B-B14F-4D97-AF65-F5344CB8AC3E}">
        <p14:creationId xmlns:p14="http://schemas.microsoft.com/office/powerpoint/2010/main" val="16786259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36</a:t>
            </a:fld>
            <a:endParaRPr lang="en-US" dirty="0"/>
          </a:p>
        </p:txBody>
      </p:sp>
    </p:spTree>
    <p:extLst>
      <p:ext uri="{BB962C8B-B14F-4D97-AF65-F5344CB8AC3E}">
        <p14:creationId xmlns:p14="http://schemas.microsoft.com/office/powerpoint/2010/main" val="670721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37</a:t>
            </a:fld>
            <a:endParaRPr lang="en-US" dirty="0"/>
          </a:p>
        </p:txBody>
      </p:sp>
    </p:spTree>
    <p:extLst>
      <p:ext uri="{BB962C8B-B14F-4D97-AF65-F5344CB8AC3E}">
        <p14:creationId xmlns:p14="http://schemas.microsoft.com/office/powerpoint/2010/main" val="26188842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38</a:t>
            </a:fld>
            <a:endParaRPr lang="en-US" dirty="0"/>
          </a:p>
        </p:txBody>
      </p:sp>
    </p:spTree>
    <p:extLst>
      <p:ext uri="{BB962C8B-B14F-4D97-AF65-F5344CB8AC3E}">
        <p14:creationId xmlns:p14="http://schemas.microsoft.com/office/powerpoint/2010/main" val="16089825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4CFCB-989D-4A5B-98A2-665F4040F51B}" type="slidenum">
              <a:rPr lang="en-US" smtClean="0"/>
              <a:t>39</a:t>
            </a:fld>
            <a:endParaRPr lang="en-US" dirty="0"/>
          </a:p>
        </p:txBody>
      </p:sp>
    </p:spTree>
    <p:extLst>
      <p:ext uri="{BB962C8B-B14F-4D97-AF65-F5344CB8AC3E}">
        <p14:creationId xmlns:p14="http://schemas.microsoft.com/office/powerpoint/2010/main" val="3034679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F525D7-265A-4F42-9C2D-50BCD5BA2FB4}" type="slidenum">
              <a:rPr lang="en-US" smtClean="0"/>
              <a:t>4</a:t>
            </a:fld>
            <a:endParaRPr lang="en-US"/>
          </a:p>
        </p:txBody>
      </p:sp>
    </p:spTree>
    <p:extLst>
      <p:ext uri="{BB962C8B-B14F-4D97-AF65-F5344CB8AC3E}">
        <p14:creationId xmlns:p14="http://schemas.microsoft.com/office/powerpoint/2010/main" val="21155972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A39DBA8-DDE0-5042-8BFA-2379F91F25A0}" type="slidenum">
              <a:rPr lang="en-US" smtClean="0"/>
              <a:t>40</a:t>
            </a:fld>
            <a:endParaRPr lang="en-US"/>
          </a:p>
        </p:txBody>
      </p:sp>
    </p:spTree>
    <p:extLst>
      <p:ext uri="{BB962C8B-B14F-4D97-AF65-F5344CB8AC3E}">
        <p14:creationId xmlns:p14="http://schemas.microsoft.com/office/powerpoint/2010/main" val="42731726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A39DBA8-DDE0-5042-8BFA-2379F91F25A0}" type="slidenum">
              <a:rPr lang="en-US" smtClean="0"/>
              <a:t>41</a:t>
            </a:fld>
            <a:endParaRPr lang="en-US"/>
          </a:p>
        </p:txBody>
      </p:sp>
    </p:spTree>
    <p:extLst>
      <p:ext uri="{BB962C8B-B14F-4D97-AF65-F5344CB8AC3E}">
        <p14:creationId xmlns:p14="http://schemas.microsoft.com/office/powerpoint/2010/main" val="17547158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A39DBA8-DDE0-5042-8BFA-2379F91F25A0}" type="slidenum">
              <a:rPr lang="en-US" smtClean="0"/>
              <a:t>42</a:t>
            </a:fld>
            <a:endParaRPr lang="en-US"/>
          </a:p>
        </p:txBody>
      </p:sp>
    </p:spTree>
    <p:extLst>
      <p:ext uri="{BB962C8B-B14F-4D97-AF65-F5344CB8AC3E}">
        <p14:creationId xmlns:p14="http://schemas.microsoft.com/office/powerpoint/2010/main" val="14963879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A39DBA8-DDE0-5042-8BFA-2379F91F25A0}" type="slidenum">
              <a:rPr lang="en-US" smtClean="0"/>
              <a:t>43</a:t>
            </a:fld>
            <a:endParaRPr lang="en-US"/>
          </a:p>
        </p:txBody>
      </p:sp>
    </p:spTree>
    <p:extLst>
      <p:ext uri="{BB962C8B-B14F-4D97-AF65-F5344CB8AC3E}">
        <p14:creationId xmlns:p14="http://schemas.microsoft.com/office/powerpoint/2010/main" val="41384194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A39DBA8-DDE0-5042-8BFA-2379F91F25A0}" type="slidenum">
              <a:rPr lang="en-US" smtClean="0"/>
              <a:t>44</a:t>
            </a:fld>
            <a:endParaRPr lang="en-US"/>
          </a:p>
        </p:txBody>
      </p:sp>
    </p:spTree>
    <p:extLst>
      <p:ext uri="{BB962C8B-B14F-4D97-AF65-F5344CB8AC3E}">
        <p14:creationId xmlns:p14="http://schemas.microsoft.com/office/powerpoint/2010/main" val="41798853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A39DBA8-DDE0-5042-8BFA-2379F91F25A0}" type="slidenum">
              <a:rPr lang="en-US" smtClean="0"/>
              <a:t>45</a:t>
            </a:fld>
            <a:endParaRPr lang="en-US"/>
          </a:p>
        </p:txBody>
      </p:sp>
    </p:spTree>
    <p:extLst>
      <p:ext uri="{BB962C8B-B14F-4D97-AF65-F5344CB8AC3E}">
        <p14:creationId xmlns:p14="http://schemas.microsoft.com/office/powerpoint/2010/main" val="489212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A39DBA8-DDE0-5042-8BFA-2379F91F25A0}" type="slidenum">
              <a:rPr lang="en-US" smtClean="0"/>
              <a:t>5</a:t>
            </a:fld>
            <a:endParaRPr lang="en-US"/>
          </a:p>
        </p:txBody>
      </p:sp>
    </p:spTree>
    <p:extLst>
      <p:ext uri="{BB962C8B-B14F-4D97-AF65-F5344CB8AC3E}">
        <p14:creationId xmlns:p14="http://schemas.microsoft.com/office/powerpoint/2010/main" val="3331772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F525D7-265A-4F42-9C2D-50BCD5BA2FB4}" type="slidenum">
              <a:rPr lang="en-US" smtClean="0"/>
              <a:t>6</a:t>
            </a:fld>
            <a:endParaRPr lang="en-US"/>
          </a:p>
        </p:txBody>
      </p:sp>
    </p:spTree>
    <p:extLst>
      <p:ext uri="{BB962C8B-B14F-4D97-AF65-F5344CB8AC3E}">
        <p14:creationId xmlns:p14="http://schemas.microsoft.com/office/powerpoint/2010/main" val="3324472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A39DBA8-DDE0-5042-8BFA-2379F91F25A0}" type="slidenum">
              <a:rPr lang="en-US" smtClean="0"/>
              <a:t>7</a:t>
            </a:fld>
            <a:endParaRPr lang="en-US"/>
          </a:p>
        </p:txBody>
      </p:sp>
    </p:spTree>
    <p:extLst>
      <p:ext uri="{BB962C8B-B14F-4D97-AF65-F5344CB8AC3E}">
        <p14:creationId xmlns:p14="http://schemas.microsoft.com/office/powerpoint/2010/main" val="2650079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0025" indent="-200025" eaLnBrk="1" hangingPunct="1">
              <a:lnSpc>
                <a:spcPct val="100000"/>
              </a:lnSpc>
              <a:defRPr/>
            </a:pPr>
            <a:endParaRPr lang="en-CA" dirty="0">
              <a:latin typeface="+mn-lt"/>
            </a:endParaRPr>
          </a:p>
          <a:p>
            <a:endParaRPr lang="en-CA" dirty="0"/>
          </a:p>
        </p:txBody>
      </p:sp>
      <p:sp>
        <p:nvSpPr>
          <p:cNvPr id="4" name="Slide Number Placeholder 3"/>
          <p:cNvSpPr>
            <a:spLocks noGrp="1"/>
          </p:cNvSpPr>
          <p:nvPr>
            <p:ph type="sldNum" sz="quarter" idx="5"/>
          </p:nvPr>
        </p:nvSpPr>
        <p:spPr/>
        <p:txBody>
          <a:bodyPr/>
          <a:lstStyle/>
          <a:p>
            <a:fld id="{1A4B6A9A-0AB6-4C42-A24D-6A74967F02FC}" type="slidenum">
              <a:rPr lang="en-CA" smtClean="0"/>
              <a:t>8</a:t>
            </a:fld>
            <a:endParaRPr lang="en-CA"/>
          </a:p>
        </p:txBody>
      </p:sp>
    </p:spTree>
    <p:extLst>
      <p:ext uri="{BB962C8B-B14F-4D97-AF65-F5344CB8AC3E}">
        <p14:creationId xmlns:p14="http://schemas.microsoft.com/office/powerpoint/2010/main" val="4058119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A39DBA8-DDE0-5042-8BFA-2379F91F25A0}" type="slidenum">
              <a:rPr lang="en-US" smtClean="0"/>
              <a:t>9</a:t>
            </a:fld>
            <a:endParaRPr lang="en-US"/>
          </a:p>
        </p:txBody>
      </p:sp>
    </p:spTree>
    <p:extLst>
      <p:ext uri="{BB962C8B-B14F-4D97-AF65-F5344CB8AC3E}">
        <p14:creationId xmlns:p14="http://schemas.microsoft.com/office/powerpoint/2010/main" val="2141083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86606" y="146852"/>
            <a:ext cx="5922050" cy="6339016"/>
          </a:xfrm>
          <a:prstGeom prst="rect">
            <a:avLst/>
          </a:prstGeom>
        </p:spPr>
      </p:pic>
      <p:sp>
        <p:nvSpPr>
          <p:cNvPr id="2" name="Title 1"/>
          <p:cNvSpPr>
            <a:spLocks noGrp="1"/>
          </p:cNvSpPr>
          <p:nvPr>
            <p:ph type="ctrTitle" hasCustomPrompt="1"/>
          </p:nvPr>
        </p:nvSpPr>
        <p:spPr>
          <a:xfrm>
            <a:off x="3638404" y="2486398"/>
            <a:ext cx="4018453" cy="1154726"/>
          </a:xfrm>
        </p:spPr>
        <p:txBody>
          <a:bodyPr anchor="b"/>
          <a:lstStyle>
            <a:lvl1pPr algn="l">
              <a:defRPr sz="6000" baseline="0">
                <a:solidFill>
                  <a:srgbClr val="01AEF1"/>
                </a:solidFill>
                <a:latin typeface="Impact" panose="020B0806030902050204" pitchFamily="34" charset="0"/>
              </a:defRPr>
            </a:lvl1pPr>
          </a:lstStyle>
          <a:p>
            <a:r>
              <a:rPr lang="en-US" dirty="0"/>
              <a:t>Title / </a:t>
            </a:r>
            <a:r>
              <a:rPr lang="en-US" dirty="0" err="1"/>
              <a:t>Titre</a:t>
            </a:r>
            <a:endParaRPr lang="en-CA" dirty="0"/>
          </a:p>
        </p:txBody>
      </p:sp>
    </p:spTree>
    <p:extLst>
      <p:ext uri="{BB962C8B-B14F-4D97-AF65-F5344CB8AC3E}">
        <p14:creationId xmlns:p14="http://schemas.microsoft.com/office/powerpoint/2010/main" val="1124630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5CCCF6"/>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4357" y="306172"/>
            <a:ext cx="5906658" cy="6322541"/>
          </a:xfrm>
          <a:prstGeom prst="rect">
            <a:avLst/>
          </a:prstGeom>
        </p:spPr>
      </p:pic>
      <p:sp>
        <p:nvSpPr>
          <p:cNvPr id="2" name="Title 1"/>
          <p:cNvSpPr>
            <a:spLocks noGrp="1"/>
          </p:cNvSpPr>
          <p:nvPr>
            <p:ph type="title" hasCustomPrompt="1"/>
          </p:nvPr>
        </p:nvSpPr>
        <p:spPr>
          <a:xfrm>
            <a:off x="4107800" y="2962161"/>
            <a:ext cx="3957735" cy="1325563"/>
          </a:xfrm>
        </p:spPr>
        <p:txBody>
          <a:bodyPr/>
          <a:lstStyle>
            <a:lvl1pPr>
              <a:defRPr baseline="0">
                <a:solidFill>
                  <a:schemeClr val="bg1"/>
                </a:solidFill>
              </a:defRPr>
            </a:lvl1pPr>
          </a:lstStyle>
          <a:p>
            <a:r>
              <a:rPr lang="en-US" dirty="0"/>
              <a:t>Title / </a:t>
            </a:r>
            <a:r>
              <a:rPr lang="en-US" dirty="0" err="1"/>
              <a:t>Titre</a:t>
            </a:r>
            <a:endParaRPr lang="en-CA" dirty="0"/>
          </a:p>
        </p:txBody>
      </p:sp>
      <p:pic>
        <p:nvPicPr>
          <p:cNvPr id="4" name="Picture 3"/>
          <p:cNvPicPr>
            <a:picLocks noChangeAspect="1"/>
          </p:cNvPicPr>
          <p:nvPr userDrawn="1"/>
        </p:nvPicPr>
        <p:blipFill>
          <a:blip r:embed="rId3"/>
          <a:stretch>
            <a:fillRect/>
          </a:stretch>
        </p:blipFill>
        <p:spPr>
          <a:xfrm>
            <a:off x="-18727" y="6384610"/>
            <a:ext cx="5803895" cy="396274"/>
          </a:xfrm>
          <a:prstGeom prst="rect">
            <a:avLst/>
          </a:prstGeom>
        </p:spPr>
      </p:pic>
    </p:spTree>
    <p:extLst>
      <p:ext uri="{BB962C8B-B14F-4D97-AF65-F5344CB8AC3E}">
        <p14:creationId xmlns:p14="http://schemas.microsoft.com/office/powerpoint/2010/main" val="2446994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5CCCF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9937" y="349839"/>
            <a:ext cx="6299392" cy="6232908"/>
          </a:xfrm>
          <a:prstGeom prst="rect">
            <a:avLst/>
          </a:prstGeom>
        </p:spPr>
      </p:pic>
      <p:sp>
        <p:nvSpPr>
          <p:cNvPr id="2" name="Title 1"/>
          <p:cNvSpPr>
            <a:spLocks noGrp="1"/>
          </p:cNvSpPr>
          <p:nvPr>
            <p:ph type="title" hasCustomPrompt="1"/>
          </p:nvPr>
        </p:nvSpPr>
        <p:spPr>
          <a:xfrm>
            <a:off x="4234538" y="2090985"/>
            <a:ext cx="4386943" cy="1325563"/>
          </a:xfrm>
        </p:spPr>
        <p:txBody>
          <a:bodyPr/>
          <a:lstStyle>
            <a:lvl1pPr>
              <a:defRPr baseline="0">
                <a:solidFill>
                  <a:schemeClr val="bg1"/>
                </a:solidFill>
              </a:defRPr>
            </a:lvl1pPr>
          </a:lstStyle>
          <a:p>
            <a:r>
              <a:rPr lang="en-US" dirty="0"/>
              <a:t>Title / </a:t>
            </a:r>
            <a:r>
              <a:rPr lang="en-US" dirty="0" err="1"/>
              <a:t>Titre</a:t>
            </a:r>
            <a:endParaRPr lang="en-CA" dirty="0"/>
          </a:p>
        </p:txBody>
      </p:sp>
      <p:pic>
        <p:nvPicPr>
          <p:cNvPr id="6" name="Picture 5"/>
          <p:cNvPicPr>
            <a:picLocks noChangeAspect="1"/>
          </p:cNvPicPr>
          <p:nvPr userDrawn="1"/>
        </p:nvPicPr>
        <p:blipFill>
          <a:blip r:embed="rId3"/>
          <a:stretch>
            <a:fillRect/>
          </a:stretch>
        </p:blipFill>
        <p:spPr>
          <a:xfrm>
            <a:off x="0" y="6384610"/>
            <a:ext cx="5803895" cy="396274"/>
          </a:xfrm>
          <a:prstGeom prst="rect">
            <a:avLst/>
          </a:prstGeom>
        </p:spPr>
      </p:pic>
    </p:spTree>
    <p:extLst>
      <p:ext uri="{BB962C8B-B14F-4D97-AF65-F5344CB8AC3E}">
        <p14:creationId xmlns:p14="http://schemas.microsoft.com/office/powerpoint/2010/main" val="1960184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5CCCF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7654" y="249923"/>
            <a:ext cx="4085913" cy="5993027"/>
          </a:xfrm>
          <a:prstGeom prst="rect">
            <a:avLst/>
          </a:prstGeom>
        </p:spPr>
      </p:pic>
      <p:sp>
        <p:nvSpPr>
          <p:cNvPr id="2" name="Title 1"/>
          <p:cNvSpPr>
            <a:spLocks noGrp="1"/>
          </p:cNvSpPr>
          <p:nvPr>
            <p:ph type="title" hasCustomPrompt="1"/>
          </p:nvPr>
        </p:nvSpPr>
        <p:spPr>
          <a:xfrm>
            <a:off x="4191672" y="3255403"/>
            <a:ext cx="3939073" cy="1325563"/>
          </a:xfrm>
        </p:spPr>
        <p:txBody>
          <a:bodyPr/>
          <a:lstStyle>
            <a:lvl1pPr>
              <a:defRPr baseline="0">
                <a:solidFill>
                  <a:schemeClr val="bg1"/>
                </a:solidFill>
              </a:defRPr>
            </a:lvl1pPr>
          </a:lstStyle>
          <a:p>
            <a:r>
              <a:rPr lang="en-US" dirty="0"/>
              <a:t>Title / </a:t>
            </a:r>
            <a:r>
              <a:rPr lang="en-US" dirty="0" err="1"/>
              <a:t>Titre</a:t>
            </a:r>
            <a:endParaRPr lang="en-CA" dirty="0"/>
          </a:p>
        </p:txBody>
      </p:sp>
      <p:pic>
        <p:nvPicPr>
          <p:cNvPr id="7" name="Picture 6"/>
          <p:cNvPicPr>
            <a:picLocks noChangeAspect="1"/>
          </p:cNvPicPr>
          <p:nvPr userDrawn="1"/>
        </p:nvPicPr>
        <p:blipFill>
          <a:blip r:embed="rId3"/>
          <a:stretch>
            <a:fillRect/>
          </a:stretch>
        </p:blipFill>
        <p:spPr>
          <a:xfrm>
            <a:off x="0" y="6294738"/>
            <a:ext cx="5803895" cy="396274"/>
          </a:xfrm>
          <a:prstGeom prst="rect">
            <a:avLst/>
          </a:prstGeom>
        </p:spPr>
      </p:pic>
    </p:spTree>
    <p:extLst>
      <p:ext uri="{BB962C8B-B14F-4D97-AF65-F5344CB8AC3E}">
        <p14:creationId xmlns:p14="http://schemas.microsoft.com/office/powerpoint/2010/main" val="1851851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5CCCF6"/>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2428" y="215113"/>
            <a:ext cx="5108448" cy="6560507"/>
          </a:xfrm>
          <a:prstGeom prst="rect">
            <a:avLst/>
          </a:prstGeom>
        </p:spPr>
      </p:pic>
      <p:sp>
        <p:nvSpPr>
          <p:cNvPr id="2" name="Title 1"/>
          <p:cNvSpPr>
            <a:spLocks noGrp="1"/>
          </p:cNvSpPr>
          <p:nvPr>
            <p:ph type="title" hasCustomPrompt="1"/>
          </p:nvPr>
        </p:nvSpPr>
        <p:spPr>
          <a:xfrm>
            <a:off x="4355841" y="2567940"/>
            <a:ext cx="3929743" cy="1325563"/>
          </a:xfrm>
        </p:spPr>
        <p:txBody>
          <a:bodyPr/>
          <a:lstStyle>
            <a:lvl1pPr>
              <a:defRPr baseline="0">
                <a:solidFill>
                  <a:schemeClr val="bg1"/>
                </a:solidFill>
              </a:defRPr>
            </a:lvl1pPr>
          </a:lstStyle>
          <a:p>
            <a:r>
              <a:rPr lang="en-US" dirty="0"/>
              <a:t>Title / </a:t>
            </a:r>
            <a:r>
              <a:rPr lang="en-US" dirty="0" err="1"/>
              <a:t>Titre</a:t>
            </a:r>
            <a:endParaRPr lang="en-CA" dirty="0"/>
          </a:p>
        </p:txBody>
      </p:sp>
      <p:pic>
        <p:nvPicPr>
          <p:cNvPr id="6" name="Picture 5"/>
          <p:cNvPicPr>
            <a:picLocks noChangeAspect="1"/>
          </p:cNvPicPr>
          <p:nvPr userDrawn="1"/>
        </p:nvPicPr>
        <p:blipFill>
          <a:blip r:embed="rId3"/>
          <a:stretch>
            <a:fillRect/>
          </a:stretch>
        </p:blipFill>
        <p:spPr>
          <a:xfrm>
            <a:off x="0" y="6400799"/>
            <a:ext cx="5803895" cy="305439"/>
          </a:xfrm>
          <a:prstGeom prst="rect">
            <a:avLst/>
          </a:prstGeom>
        </p:spPr>
      </p:pic>
    </p:spTree>
    <p:extLst>
      <p:ext uri="{BB962C8B-B14F-4D97-AF65-F5344CB8AC3E}">
        <p14:creationId xmlns:p14="http://schemas.microsoft.com/office/powerpoint/2010/main" val="1910360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rgbClr val="5CCCF6"/>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1B87AD-1163-450D-A517-F393D23F4E48}" type="datetimeFigureOut">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2023-04-28</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AAB3-77C9-46E6-AED2-549557BB62F9}"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userDrawn="1"/>
        </p:nvPicPr>
        <p:blipFill>
          <a:blip r:embed="rId2"/>
          <a:stretch>
            <a:fillRect/>
          </a:stretch>
        </p:blipFill>
        <p:spPr>
          <a:xfrm>
            <a:off x="0" y="6051524"/>
            <a:ext cx="5803895" cy="304826"/>
          </a:xfrm>
          <a:prstGeom prst="rect">
            <a:avLst/>
          </a:prstGeom>
        </p:spPr>
      </p:pic>
    </p:spTree>
    <p:extLst>
      <p:ext uri="{BB962C8B-B14F-4D97-AF65-F5344CB8AC3E}">
        <p14:creationId xmlns:p14="http://schemas.microsoft.com/office/powerpoint/2010/main" val="2078256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16"/>
            <a:ext cx="12191999" cy="6860031"/>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Title / </a:t>
            </a:r>
            <a:r>
              <a:rPr lang="en-US" dirty="0" err="1"/>
              <a:t>Titre</a:t>
            </a:r>
            <a:endParaRPr lang="en-CA" dirty="0"/>
          </a:p>
        </p:txBody>
      </p:sp>
      <p:pic>
        <p:nvPicPr>
          <p:cNvPr id="3" name="Picture 2"/>
          <p:cNvPicPr>
            <a:picLocks noChangeAspect="1"/>
          </p:cNvPicPr>
          <p:nvPr userDrawn="1"/>
        </p:nvPicPr>
        <p:blipFill>
          <a:blip r:embed="rId3"/>
          <a:stretch>
            <a:fillRect/>
          </a:stretch>
        </p:blipFill>
        <p:spPr>
          <a:xfrm>
            <a:off x="11289714" y="5175358"/>
            <a:ext cx="902286" cy="1682642"/>
          </a:xfrm>
          <a:prstGeom prst="rect">
            <a:avLst/>
          </a:prstGeom>
        </p:spPr>
      </p:pic>
      <p:pic>
        <p:nvPicPr>
          <p:cNvPr id="4" name="Picture 3"/>
          <p:cNvPicPr>
            <a:picLocks noChangeAspect="1"/>
          </p:cNvPicPr>
          <p:nvPr userDrawn="1"/>
        </p:nvPicPr>
        <p:blipFill>
          <a:blip r:embed="rId4"/>
          <a:stretch>
            <a:fillRect/>
          </a:stretch>
        </p:blipFill>
        <p:spPr>
          <a:xfrm>
            <a:off x="0" y="6475617"/>
            <a:ext cx="5803895" cy="396274"/>
          </a:xfrm>
          <a:prstGeom prst="rect">
            <a:avLst/>
          </a:prstGeom>
        </p:spPr>
      </p:pic>
    </p:spTree>
    <p:extLst>
      <p:ext uri="{BB962C8B-B14F-4D97-AF65-F5344CB8AC3E}">
        <p14:creationId xmlns:p14="http://schemas.microsoft.com/office/powerpoint/2010/main" val="2942635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45" y="5079"/>
            <a:ext cx="12201045" cy="6852921"/>
          </a:xfrm>
          <a:prstGeom prst="rect">
            <a:avLst/>
          </a:prstGeom>
        </p:spPr>
      </p:pic>
      <p:sp>
        <p:nvSpPr>
          <p:cNvPr id="2" name="Title 1"/>
          <p:cNvSpPr>
            <a:spLocks noGrp="1"/>
          </p:cNvSpPr>
          <p:nvPr>
            <p:ph type="title" hasCustomPrompt="1"/>
          </p:nvPr>
        </p:nvSpPr>
        <p:spPr>
          <a:xfrm>
            <a:off x="4516018" y="1721687"/>
            <a:ext cx="4870578" cy="1325563"/>
          </a:xfrm>
        </p:spPr>
        <p:txBody>
          <a:bodyPr/>
          <a:lstStyle>
            <a:lvl1pPr>
              <a:defRPr baseline="0">
                <a:solidFill>
                  <a:schemeClr val="bg1"/>
                </a:solidFill>
              </a:defRPr>
            </a:lvl1pPr>
          </a:lstStyle>
          <a:p>
            <a:r>
              <a:rPr lang="en-US" dirty="0"/>
              <a:t>Title / </a:t>
            </a:r>
            <a:r>
              <a:rPr lang="en-US" dirty="0" err="1"/>
              <a:t>Titre</a:t>
            </a:r>
            <a:endParaRPr lang="en-CA"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1B87AD-1163-450D-A517-F393D23F4E48}" type="datetimeFigureOut">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2023-04-28</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AAB3-77C9-46E6-AED2-549557BB62F9}"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9"/>
          <p:cNvPicPr>
            <a:picLocks noChangeAspect="1"/>
          </p:cNvPicPr>
          <p:nvPr userDrawn="1"/>
        </p:nvPicPr>
        <p:blipFill>
          <a:blip r:embed="rId3"/>
          <a:stretch>
            <a:fillRect/>
          </a:stretch>
        </p:blipFill>
        <p:spPr>
          <a:xfrm>
            <a:off x="-48529" y="6081673"/>
            <a:ext cx="5803895" cy="304826"/>
          </a:xfrm>
          <a:prstGeom prst="rect">
            <a:avLst/>
          </a:prstGeom>
        </p:spPr>
      </p:pic>
      <p:pic>
        <p:nvPicPr>
          <p:cNvPr id="11" name="Picture 10"/>
          <p:cNvPicPr>
            <a:picLocks noChangeAspect="1"/>
          </p:cNvPicPr>
          <p:nvPr userDrawn="1"/>
        </p:nvPicPr>
        <p:blipFill>
          <a:blip r:embed="rId4"/>
          <a:stretch>
            <a:fillRect/>
          </a:stretch>
        </p:blipFill>
        <p:spPr>
          <a:xfrm>
            <a:off x="11289714" y="4703857"/>
            <a:ext cx="902286" cy="1682642"/>
          </a:xfrm>
          <a:prstGeom prst="rect">
            <a:avLst/>
          </a:prstGeom>
        </p:spPr>
      </p:pic>
    </p:spTree>
    <p:extLst>
      <p:ext uri="{BB962C8B-B14F-4D97-AF65-F5344CB8AC3E}">
        <p14:creationId xmlns:p14="http://schemas.microsoft.com/office/powerpoint/2010/main" val="1099612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219200"/>
            <a:ext cx="12192000" cy="8077200"/>
          </a:xfrm>
          <a:prstGeom prst="rect">
            <a:avLst/>
          </a:prstGeom>
        </p:spPr>
      </p:pic>
      <p:sp>
        <p:nvSpPr>
          <p:cNvPr id="2" name="Title 1"/>
          <p:cNvSpPr>
            <a:spLocks noGrp="1"/>
          </p:cNvSpPr>
          <p:nvPr>
            <p:ph type="title" hasCustomPrompt="1"/>
          </p:nvPr>
        </p:nvSpPr>
        <p:spPr>
          <a:xfrm>
            <a:off x="4411825" y="1951331"/>
            <a:ext cx="10515600" cy="1325563"/>
          </a:xfrm>
        </p:spPr>
        <p:txBody>
          <a:bodyPr/>
          <a:lstStyle>
            <a:lvl1pPr>
              <a:defRPr baseline="0">
                <a:solidFill>
                  <a:schemeClr val="bg1"/>
                </a:solidFill>
              </a:defRPr>
            </a:lvl1pPr>
          </a:lstStyle>
          <a:p>
            <a:r>
              <a:rPr lang="en-US" dirty="0"/>
              <a:t>Title / </a:t>
            </a:r>
            <a:r>
              <a:rPr lang="en-US" dirty="0" err="1"/>
              <a:t>Titre</a:t>
            </a:r>
            <a:endParaRPr lang="en-CA"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1B87AD-1163-450D-A517-F393D23F4E48}" type="datetimeFigureOut">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2023-04-28</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AAB3-77C9-46E6-AED2-549557BB62F9}"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userDrawn="1"/>
        </p:nvPicPr>
        <p:blipFill>
          <a:blip r:embed="rId3"/>
          <a:stretch>
            <a:fillRect/>
          </a:stretch>
        </p:blipFill>
        <p:spPr>
          <a:xfrm>
            <a:off x="-132814" y="6051524"/>
            <a:ext cx="5803895" cy="304826"/>
          </a:xfrm>
          <a:prstGeom prst="rect">
            <a:avLst/>
          </a:prstGeom>
        </p:spPr>
      </p:pic>
      <p:pic>
        <p:nvPicPr>
          <p:cNvPr id="8" name="Picture 7"/>
          <p:cNvPicPr>
            <a:picLocks noChangeAspect="1"/>
          </p:cNvPicPr>
          <p:nvPr userDrawn="1"/>
        </p:nvPicPr>
        <p:blipFill>
          <a:blip r:embed="rId4"/>
          <a:stretch>
            <a:fillRect/>
          </a:stretch>
        </p:blipFill>
        <p:spPr>
          <a:xfrm>
            <a:off x="11259257" y="4673708"/>
            <a:ext cx="902286" cy="1682642"/>
          </a:xfrm>
          <a:prstGeom prst="rect">
            <a:avLst/>
          </a:prstGeom>
        </p:spPr>
      </p:pic>
    </p:spTree>
    <p:extLst>
      <p:ext uri="{BB962C8B-B14F-4D97-AF65-F5344CB8AC3E}">
        <p14:creationId xmlns:p14="http://schemas.microsoft.com/office/powerpoint/2010/main" val="4110090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B9E6FB"/>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2065" y="203855"/>
            <a:ext cx="3311286" cy="5882619"/>
          </a:xfrm>
          <a:prstGeom prst="rect">
            <a:avLst/>
          </a:prstGeom>
        </p:spPr>
      </p:pic>
      <p:sp>
        <p:nvSpPr>
          <p:cNvPr id="5" name="Title 1"/>
          <p:cNvSpPr>
            <a:spLocks noGrp="1"/>
          </p:cNvSpPr>
          <p:nvPr>
            <p:ph type="title" hasCustomPrompt="1"/>
          </p:nvPr>
        </p:nvSpPr>
        <p:spPr>
          <a:xfrm>
            <a:off x="4288775" y="2952636"/>
            <a:ext cx="3957735" cy="1325563"/>
          </a:xfrm>
        </p:spPr>
        <p:txBody>
          <a:bodyPr/>
          <a:lstStyle>
            <a:lvl1pPr>
              <a:defRPr baseline="0">
                <a:solidFill>
                  <a:srgbClr val="01AEF1"/>
                </a:solidFill>
              </a:defRPr>
            </a:lvl1pPr>
          </a:lstStyle>
          <a:p>
            <a:r>
              <a:rPr lang="en-US" dirty="0"/>
              <a:t>Title / </a:t>
            </a:r>
            <a:r>
              <a:rPr lang="en-US" dirty="0" err="1"/>
              <a:t>Titre</a:t>
            </a:r>
            <a:endParaRPr lang="en-CA" dirty="0"/>
          </a:p>
        </p:txBody>
      </p:sp>
    </p:spTree>
    <p:extLst>
      <p:ext uri="{BB962C8B-B14F-4D97-AF65-F5344CB8AC3E}">
        <p14:creationId xmlns:p14="http://schemas.microsoft.com/office/powerpoint/2010/main" val="93511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B9E6FB"/>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0" y="219074"/>
            <a:ext cx="4104997" cy="5400675"/>
          </a:xfrm>
          <a:prstGeom prst="rect">
            <a:avLst/>
          </a:prstGeom>
        </p:spPr>
      </p:pic>
      <p:sp>
        <p:nvSpPr>
          <p:cNvPr id="2" name="Title 1"/>
          <p:cNvSpPr>
            <a:spLocks noGrp="1"/>
          </p:cNvSpPr>
          <p:nvPr>
            <p:ph type="title" hasCustomPrompt="1"/>
          </p:nvPr>
        </p:nvSpPr>
        <p:spPr>
          <a:xfrm>
            <a:off x="3729912" y="2753763"/>
            <a:ext cx="4732176" cy="1325563"/>
          </a:xfrm>
        </p:spPr>
        <p:txBody>
          <a:bodyPr/>
          <a:lstStyle>
            <a:lvl1pPr>
              <a:defRPr/>
            </a:lvl1pPr>
          </a:lstStyle>
          <a:p>
            <a:r>
              <a:rPr lang="en-US" dirty="0"/>
              <a:t>Title / </a:t>
            </a:r>
            <a:r>
              <a:rPr lang="en-US" dirty="0" err="1"/>
              <a:t>Titre</a:t>
            </a:r>
            <a:endParaRPr lang="en-CA"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1B87AD-1163-450D-A517-F393D23F4E48}" type="datetimeFigureOut">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2023-04-28</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AAB3-77C9-46E6-AED2-549557BB62F9}"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1355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65499" y="383983"/>
            <a:ext cx="5957044" cy="5894173"/>
          </a:xfrm>
          <a:prstGeom prst="rect">
            <a:avLst/>
          </a:prstGeom>
        </p:spPr>
      </p:pic>
      <p:sp>
        <p:nvSpPr>
          <p:cNvPr id="2" name="Title 1"/>
          <p:cNvSpPr>
            <a:spLocks noGrp="1"/>
          </p:cNvSpPr>
          <p:nvPr>
            <p:ph type="title" hasCustomPrompt="1"/>
          </p:nvPr>
        </p:nvSpPr>
        <p:spPr>
          <a:xfrm>
            <a:off x="3696729" y="2342206"/>
            <a:ext cx="4038600" cy="1325563"/>
          </a:xfrm>
        </p:spPr>
        <p:txBody>
          <a:bodyPr/>
          <a:lstStyle>
            <a:lvl1pPr>
              <a:defRPr baseline="0"/>
            </a:lvl1pPr>
          </a:lstStyle>
          <a:p>
            <a:r>
              <a:rPr lang="en-US" dirty="0"/>
              <a:t>Title / </a:t>
            </a:r>
            <a:r>
              <a:rPr lang="en-US" dirty="0" err="1"/>
              <a:t>Titre</a:t>
            </a:r>
            <a:endParaRPr lang="en-CA" dirty="0"/>
          </a:p>
        </p:txBody>
      </p:sp>
    </p:spTree>
    <p:extLst>
      <p:ext uri="{BB962C8B-B14F-4D97-AF65-F5344CB8AC3E}">
        <p14:creationId xmlns:p14="http://schemas.microsoft.com/office/powerpoint/2010/main" val="2046311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B9E6F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4992" y="2305892"/>
            <a:ext cx="7111482" cy="1325563"/>
          </a:xfrm>
        </p:spPr>
        <p:txBody>
          <a:bodyPr/>
          <a:lstStyle>
            <a:lvl1pPr>
              <a:defRPr/>
            </a:lvl1pPr>
          </a:lstStyle>
          <a:p>
            <a:r>
              <a:rPr lang="en-US" dirty="0"/>
              <a:t>Divider / </a:t>
            </a:r>
            <a:r>
              <a:rPr lang="en-US" dirty="0" err="1"/>
              <a:t>Séparateur</a:t>
            </a:r>
            <a:endParaRPr lang="en-CA"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1B87AD-1163-450D-A517-F393D23F4E48}" type="datetimeFigureOut">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2023-04-28</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AAB3-77C9-46E6-AED2-549557BB62F9}"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8053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B9E6FB"/>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1B87AD-1163-450D-A517-F393D23F4E48}" type="datetimeFigureOut">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2023-04-28</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AAB3-77C9-46E6-AED2-549557BB62F9}"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59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25085" y="2576481"/>
            <a:ext cx="3687147" cy="1325563"/>
          </a:xfrm>
        </p:spPr>
        <p:txBody>
          <a:bodyPr/>
          <a:lstStyle>
            <a:lvl1pPr>
              <a:defRPr/>
            </a:lvl1pPr>
          </a:lstStyle>
          <a:p>
            <a:r>
              <a:rPr lang="en-US" dirty="0"/>
              <a:t>Title / </a:t>
            </a:r>
            <a:r>
              <a:rPr lang="en-US" dirty="0" err="1"/>
              <a:t>Titre</a:t>
            </a:r>
            <a:endParaRPr lang="en-CA" dirty="0"/>
          </a:p>
        </p:txBody>
      </p:sp>
    </p:spTree>
    <p:extLst>
      <p:ext uri="{BB962C8B-B14F-4D97-AF65-F5344CB8AC3E}">
        <p14:creationId xmlns:p14="http://schemas.microsoft.com/office/powerpoint/2010/main" val="71156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6540" y="261257"/>
            <a:ext cx="4795188" cy="6158203"/>
          </a:xfrm>
          <a:prstGeom prst="rect">
            <a:avLst/>
          </a:prstGeom>
        </p:spPr>
      </p:pic>
      <p:sp>
        <p:nvSpPr>
          <p:cNvPr id="2" name="Title 1"/>
          <p:cNvSpPr>
            <a:spLocks noGrp="1"/>
          </p:cNvSpPr>
          <p:nvPr>
            <p:ph type="title" hasCustomPrompt="1"/>
          </p:nvPr>
        </p:nvSpPr>
        <p:spPr>
          <a:xfrm>
            <a:off x="3982616" y="2165933"/>
            <a:ext cx="3957735" cy="1325563"/>
          </a:xfrm>
        </p:spPr>
        <p:txBody>
          <a:bodyPr/>
          <a:lstStyle>
            <a:lvl1pPr>
              <a:defRPr baseline="0"/>
            </a:lvl1pPr>
          </a:lstStyle>
          <a:p>
            <a:r>
              <a:rPr lang="en-US" dirty="0"/>
              <a:t>Title / </a:t>
            </a:r>
            <a:r>
              <a:rPr lang="en-US" dirty="0" err="1"/>
              <a:t>Titre</a:t>
            </a:r>
            <a:endParaRPr lang="en-CA" dirty="0"/>
          </a:p>
        </p:txBody>
      </p:sp>
    </p:spTree>
    <p:extLst>
      <p:ext uri="{BB962C8B-B14F-4D97-AF65-F5344CB8AC3E}">
        <p14:creationId xmlns:p14="http://schemas.microsoft.com/office/powerpoint/2010/main" val="1419408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6000" baseline="0">
                <a:solidFill>
                  <a:srgbClr val="01AEF1"/>
                </a:solidFill>
                <a:latin typeface="Impact" panose="020B0806030902050204" pitchFamily="34" charset="0"/>
              </a:defRPr>
            </a:lvl1pPr>
          </a:lstStyle>
          <a:p>
            <a:r>
              <a:rPr lang="en-US" dirty="0"/>
              <a:t>Title / </a:t>
            </a:r>
            <a:r>
              <a:rPr lang="en-US" dirty="0" err="1"/>
              <a:t>Titre</a:t>
            </a:r>
            <a:endParaRPr lang="en-CA" dirty="0"/>
          </a:p>
        </p:txBody>
      </p:sp>
      <p:sp>
        <p:nvSpPr>
          <p:cNvPr id="7" name="Text Placeholder 6"/>
          <p:cNvSpPr>
            <a:spLocks noGrp="1"/>
          </p:cNvSpPr>
          <p:nvPr>
            <p:ph type="body" sz="quarter" idx="13" hasCustomPrompt="1"/>
          </p:nvPr>
        </p:nvSpPr>
        <p:spPr>
          <a:xfrm>
            <a:off x="746125" y="1958975"/>
            <a:ext cx="10861675" cy="4246563"/>
          </a:xfrm>
        </p:spPr>
        <p:txBody>
          <a:bodyPr/>
          <a:lstStyle>
            <a:lvl1pPr marL="228600" marR="0" indent="-228600" algn="l" defTabSz="914400" rtl="0" eaLnBrk="1" fontAlgn="auto" latinLnBrk="0" hangingPunct="1">
              <a:lnSpc>
                <a:spcPct val="90000"/>
              </a:lnSpc>
              <a:spcBef>
                <a:spcPts val="1000"/>
              </a:spcBef>
              <a:spcAft>
                <a:spcPts val="0"/>
              </a:spcAft>
              <a:buClr>
                <a:srgbClr val="01AEF1"/>
              </a:buClr>
              <a:buSzTx/>
              <a:buFont typeface="Wingdings" panose="05000000000000000000" pitchFamily="2" charset="2"/>
              <a:buChar char="§"/>
              <a:tabLst/>
              <a:defRPr/>
            </a:lvl1pPr>
          </a:lstStyle>
          <a:p>
            <a:pPr lvl="0"/>
            <a:r>
              <a:rPr lang="en-US" sz="2800" dirty="0">
                <a:latin typeface="Georgia" charset="0"/>
                <a:ea typeface="Georgia" charset="0"/>
                <a:cs typeface="Georgia" charset="0"/>
              </a:rPr>
              <a:t>Lorem ipsum dolor sit </a:t>
            </a:r>
            <a:r>
              <a:rPr lang="en-US" sz="2800" dirty="0" err="1">
                <a:latin typeface="Georgia" charset="0"/>
                <a:ea typeface="Georgia" charset="0"/>
                <a:cs typeface="Georgia" charset="0"/>
              </a:rPr>
              <a:t>amet</a:t>
            </a:r>
            <a:r>
              <a:rPr lang="en-US" sz="2800" dirty="0">
                <a:latin typeface="Georgia" charset="0"/>
                <a:ea typeface="Georgia" charset="0"/>
                <a:cs typeface="Georgia" charset="0"/>
              </a:rPr>
              <a:t>, </a:t>
            </a:r>
            <a:r>
              <a:rPr lang="en-US" sz="2800" dirty="0" err="1">
                <a:latin typeface="Georgia" charset="0"/>
                <a:ea typeface="Georgia" charset="0"/>
                <a:cs typeface="Georgia" charset="0"/>
              </a:rPr>
              <a:t>consectetur</a:t>
            </a:r>
            <a:r>
              <a:rPr lang="en-US" sz="2800" dirty="0">
                <a:latin typeface="Georgia" charset="0"/>
                <a:ea typeface="Georgia" charset="0"/>
                <a:cs typeface="Georgia" charset="0"/>
              </a:rPr>
              <a:t> </a:t>
            </a:r>
            <a:r>
              <a:rPr lang="en-US" sz="2800" dirty="0" err="1">
                <a:latin typeface="Georgia" charset="0"/>
                <a:ea typeface="Georgia" charset="0"/>
                <a:cs typeface="Georgia" charset="0"/>
              </a:rPr>
              <a:t>adipiscing</a:t>
            </a:r>
            <a:r>
              <a:rPr lang="en-US" sz="2800" dirty="0">
                <a:latin typeface="Georgia" charset="0"/>
                <a:ea typeface="Georgia" charset="0"/>
                <a:cs typeface="Georgia" charset="0"/>
              </a:rPr>
              <a:t> </a:t>
            </a:r>
            <a:r>
              <a:rPr lang="en-US" sz="2800" dirty="0" err="1">
                <a:latin typeface="Georgia" charset="0"/>
                <a:ea typeface="Georgia" charset="0"/>
                <a:cs typeface="Georgia" charset="0"/>
              </a:rPr>
              <a:t>elit</a:t>
            </a:r>
            <a:r>
              <a:rPr lang="en-US" sz="2800" dirty="0">
                <a:latin typeface="Georgia" charset="0"/>
                <a:ea typeface="Georgia" charset="0"/>
                <a:cs typeface="Georgia" charset="0"/>
              </a:rPr>
              <a:t>.</a:t>
            </a:r>
          </a:p>
          <a:p>
            <a:pPr lvl="0"/>
            <a:endParaRPr lang="en-US" sz="2800" dirty="0">
              <a:latin typeface="Georgia" charset="0"/>
            </a:endParaRPr>
          </a:p>
          <a:p>
            <a:pPr marL="228600" marR="0" lvl="0" indent="-228600" algn="l" defTabSz="914400" rtl="0" eaLnBrk="1" fontAlgn="auto" latinLnBrk="0" hangingPunct="1">
              <a:lnSpc>
                <a:spcPct val="90000"/>
              </a:lnSpc>
              <a:spcBef>
                <a:spcPts val="1000"/>
              </a:spcBef>
              <a:spcAft>
                <a:spcPts val="0"/>
              </a:spcAft>
              <a:buClr>
                <a:srgbClr val="01AEF1"/>
              </a:buClr>
              <a:buSzTx/>
              <a:buFont typeface="Wingdings" panose="05000000000000000000" pitchFamily="2" charset="2"/>
              <a:buChar char="§"/>
              <a:tabLst/>
              <a:defRPr/>
            </a:pPr>
            <a:r>
              <a:rPr lang="en-US" sz="2800" dirty="0" err="1">
                <a:latin typeface="Georgia" charset="0"/>
                <a:ea typeface="Georgia" charset="0"/>
                <a:cs typeface="Georgia" charset="0"/>
              </a:rPr>
              <a:t>Aenean</a:t>
            </a:r>
            <a:r>
              <a:rPr lang="en-US" sz="2800" dirty="0">
                <a:latin typeface="Georgia" charset="0"/>
                <a:ea typeface="Georgia" charset="0"/>
                <a:cs typeface="Georgia" charset="0"/>
              </a:rPr>
              <a:t> </a:t>
            </a:r>
            <a:r>
              <a:rPr lang="en-US" sz="2800" dirty="0" err="1">
                <a:latin typeface="Georgia" charset="0"/>
                <a:ea typeface="Georgia" charset="0"/>
                <a:cs typeface="Georgia" charset="0"/>
              </a:rPr>
              <a:t>tincidunt</a:t>
            </a:r>
            <a:r>
              <a:rPr lang="en-US" sz="2800" dirty="0">
                <a:latin typeface="Georgia" charset="0"/>
                <a:ea typeface="Georgia" charset="0"/>
                <a:cs typeface="Georgia" charset="0"/>
              </a:rPr>
              <a:t>, </a:t>
            </a:r>
            <a:r>
              <a:rPr lang="en-US" sz="2800" dirty="0" err="1">
                <a:latin typeface="Georgia" charset="0"/>
                <a:ea typeface="Georgia" charset="0"/>
                <a:cs typeface="Georgia" charset="0"/>
              </a:rPr>
              <a:t>nisl</a:t>
            </a:r>
            <a:r>
              <a:rPr lang="en-US" sz="2800" dirty="0">
                <a:latin typeface="Georgia" charset="0"/>
                <a:ea typeface="Georgia" charset="0"/>
                <a:cs typeface="Georgia" charset="0"/>
              </a:rPr>
              <a:t> vitae </a:t>
            </a:r>
            <a:r>
              <a:rPr lang="en-US" sz="2800" dirty="0" err="1">
                <a:latin typeface="Georgia" charset="0"/>
                <a:ea typeface="Georgia" charset="0"/>
                <a:cs typeface="Georgia" charset="0"/>
              </a:rPr>
              <a:t>blandit</a:t>
            </a:r>
            <a:r>
              <a:rPr lang="en-US" sz="2800" dirty="0">
                <a:latin typeface="Georgia" charset="0"/>
                <a:ea typeface="Georgia" charset="0"/>
                <a:cs typeface="Georgia" charset="0"/>
              </a:rPr>
              <a:t> </a:t>
            </a:r>
            <a:r>
              <a:rPr lang="en-US" sz="2800" dirty="0" err="1">
                <a:latin typeface="Georgia" charset="0"/>
                <a:ea typeface="Georgia" charset="0"/>
                <a:cs typeface="Georgia" charset="0"/>
              </a:rPr>
              <a:t>aliquam</a:t>
            </a:r>
            <a:r>
              <a:rPr lang="en-US" sz="2800" dirty="0">
                <a:latin typeface="Georgia" charset="0"/>
                <a:ea typeface="Georgia" charset="0"/>
                <a:cs typeface="Georgia" charset="0"/>
              </a:rPr>
              <a:t>, libero </a:t>
            </a:r>
            <a:r>
              <a:rPr lang="en-US" sz="2800" dirty="0" err="1">
                <a:latin typeface="Georgia" charset="0"/>
                <a:ea typeface="Georgia" charset="0"/>
                <a:cs typeface="Georgia" charset="0"/>
              </a:rPr>
              <a:t>risus</a:t>
            </a:r>
            <a:r>
              <a:rPr lang="en-US" sz="2800" dirty="0">
                <a:latin typeface="Georgia" charset="0"/>
                <a:ea typeface="Georgia" charset="0"/>
                <a:cs typeface="Georgia" charset="0"/>
              </a:rPr>
              <a:t> </a:t>
            </a:r>
            <a:r>
              <a:rPr lang="en-US" sz="2800" dirty="0" err="1">
                <a:latin typeface="Georgia" charset="0"/>
                <a:ea typeface="Georgia" charset="0"/>
                <a:cs typeface="Georgia" charset="0"/>
              </a:rPr>
              <a:t>ornare</a:t>
            </a:r>
            <a:r>
              <a:rPr lang="en-US" sz="2800" dirty="0">
                <a:latin typeface="Georgia" charset="0"/>
                <a:ea typeface="Georgia" charset="0"/>
                <a:cs typeface="Georgia" charset="0"/>
              </a:rPr>
              <a:t> </a:t>
            </a:r>
            <a:r>
              <a:rPr lang="en-US" sz="2800" dirty="0" err="1">
                <a:latin typeface="Georgia" charset="0"/>
                <a:ea typeface="Georgia" charset="0"/>
                <a:cs typeface="Georgia" charset="0"/>
              </a:rPr>
              <a:t>velit</a:t>
            </a:r>
            <a:r>
              <a:rPr lang="en-US" sz="2800" dirty="0">
                <a:latin typeface="Georgia" charset="0"/>
                <a:ea typeface="Georgia" charset="0"/>
                <a:cs typeface="Georgia" charset="0"/>
              </a:rPr>
              <a:t>, ac tempus </a:t>
            </a:r>
            <a:r>
              <a:rPr lang="en-US" sz="2800" dirty="0" err="1">
                <a:latin typeface="Georgia" charset="0"/>
                <a:ea typeface="Georgia" charset="0"/>
                <a:cs typeface="Georgia" charset="0"/>
              </a:rPr>
              <a:t>mauris</a:t>
            </a:r>
            <a:r>
              <a:rPr lang="en-US" sz="2800" dirty="0">
                <a:latin typeface="Georgia" charset="0"/>
                <a:ea typeface="Georgia" charset="0"/>
                <a:cs typeface="Georgia" charset="0"/>
              </a:rPr>
              <a:t> </a:t>
            </a:r>
            <a:r>
              <a:rPr lang="en-US" sz="2800" dirty="0" err="1">
                <a:latin typeface="Georgia" charset="0"/>
                <a:ea typeface="Georgia" charset="0"/>
                <a:cs typeface="Georgia" charset="0"/>
              </a:rPr>
              <a:t>elit</a:t>
            </a:r>
            <a:r>
              <a:rPr lang="en-US" sz="2800" dirty="0">
                <a:latin typeface="Georgia" charset="0"/>
                <a:ea typeface="Georgia" charset="0"/>
                <a:cs typeface="Georgia" charset="0"/>
              </a:rPr>
              <a:t> in </a:t>
            </a:r>
            <a:r>
              <a:rPr lang="en-US" sz="2800" dirty="0" err="1">
                <a:latin typeface="Georgia" charset="0"/>
                <a:ea typeface="Georgia" charset="0"/>
                <a:cs typeface="Georgia" charset="0"/>
              </a:rPr>
              <a:t>tellus</a:t>
            </a:r>
            <a:r>
              <a:rPr lang="en-US" sz="2800" dirty="0">
                <a:latin typeface="Georgia" charset="0"/>
                <a:ea typeface="Georgia" charset="0"/>
                <a:cs typeface="Georgia" charset="0"/>
              </a:rPr>
              <a:t>.</a:t>
            </a:r>
          </a:p>
          <a:p>
            <a:pPr lvl="0"/>
            <a:endParaRPr lang="en-US" dirty="0"/>
          </a:p>
          <a:p>
            <a:pPr marL="228600" marR="0" lvl="0" indent="-228600" algn="l" defTabSz="914400" rtl="0" eaLnBrk="1" fontAlgn="auto" latinLnBrk="0" hangingPunct="1">
              <a:lnSpc>
                <a:spcPct val="90000"/>
              </a:lnSpc>
              <a:spcBef>
                <a:spcPts val="1000"/>
              </a:spcBef>
              <a:spcAft>
                <a:spcPts val="0"/>
              </a:spcAft>
              <a:buClr>
                <a:srgbClr val="01AEF1"/>
              </a:buClr>
              <a:buSzTx/>
              <a:buFont typeface="Wingdings" panose="05000000000000000000" pitchFamily="2" charset="2"/>
              <a:buChar char="§"/>
              <a:tabLst/>
              <a:defRPr/>
            </a:pPr>
            <a:r>
              <a:rPr lang="en-US" sz="2800" dirty="0">
                <a:latin typeface="Georgia" charset="0"/>
                <a:ea typeface="Georgia" charset="0"/>
                <a:cs typeface="Georgia" charset="0"/>
              </a:rPr>
              <a:t>Nam </a:t>
            </a:r>
            <a:r>
              <a:rPr lang="en-US" sz="2800" dirty="0" err="1">
                <a:latin typeface="Georgia" charset="0"/>
                <a:ea typeface="Georgia" charset="0"/>
                <a:cs typeface="Georgia" charset="0"/>
              </a:rPr>
              <a:t>dignissim</a:t>
            </a:r>
            <a:r>
              <a:rPr lang="en-US" sz="2800" dirty="0">
                <a:latin typeface="Georgia" charset="0"/>
                <a:ea typeface="Georgia" charset="0"/>
                <a:cs typeface="Georgia" charset="0"/>
              </a:rPr>
              <a:t>, </a:t>
            </a:r>
            <a:r>
              <a:rPr lang="en-US" sz="2800" dirty="0" err="1">
                <a:latin typeface="Georgia" charset="0"/>
                <a:ea typeface="Georgia" charset="0"/>
                <a:cs typeface="Georgia" charset="0"/>
              </a:rPr>
              <a:t>diam</a:t>
            </a:r>
            <a:r>
              <a:rPr lang="en-US" sz="2800" dirty="0">
                <a:latin typeface="Georgia" charset="0"/>
                <a:ea typeface="Georgia" charset="0"/>
                <a:cs typeface="Georgia" charset="0"/>
              </a:rPr>
              <a:t> </a:t>
            </a:r>
            <a:r>
              <a:rPr lang="en-US" sz="2800" dirty="0" err="1">
                <a:latin typeface="Georgia" charset="0"/>
                <a:ea typeface="Georgia" charset="0"/>
                <a:cs typeface="Georgia" charset="0"/>
              </a:rPr>
              <a:t>rhoncus</a:t>
            </a:r>
            <a:r>
              <a:rPr lang="en-US" sz="2800" dirty="0">
                <a:latin typeface="Georgia" charset="0"/>
                <a:ea typeface="Georgia" charset="0"/>
                <a:cs typeface="Georgia" charset="0"/>
              </a:rPr>
              <a:t> cursus </a:t>
            </a:r>
            <a:r>
              <a:rPr lang="en-US" sz="2800" dirty="0" err="1">
                <a:latin typeface="Georgia" charset="0"/>
                <a:ea typeface="Georgia" charset="0"/>
                <a:cs typeface="Georgia" charset="0"/>
              </a:rPr>
              <a:t>vehicula</a:t>
            </a:r>
            <a:r>
              <a:rPr lang="en-US" sz="2800" dirty="0">
                <a:latin typeface="Georgia" charset="0"/>
                <a:ea typeface="Georgia" charset="0"/>
                <a:cs typeface="Georgia" charset="0"/>
              </a:rPr>
              <a:t>, ipsum </a:t>
            </a:r>
            <a:r>
              <a:rPr lang="en-US" sz="2800" dirty="0" err="1">
                <a:latin typeface="Georgia" charset="0"/>
                <a:ea typeface="Georgia" charset="0"/>
                <a:cs typeface="Georgia" charset="0"/>
              </a:rPr>
              <a:t>elit</a:t>
            </a:r>
            <a:r>
              <a:rPr lang="en-US" sz="2800" dirty="0">
                <a:latin typeface="Georgia" charset="0"/>
                <a:ea typeface="Georgia" charset="0"/>
                <a:cs typeface="Georgia" charset="0"/>
              </a:rPr>
              <a:t> </a:t>
            </a:r>
            <a:r>
              <a:rPr lang="en-US" sz="2800" dirty="0" err="1">
                <a:latin typeface="Georgia" charset="0"/>
                <a:ea typeface="Georgia" charset="0"/>
                <a:cs typeface="Georgia" charset="0"/>
              </a:rPr>
              <a:t>auctor</a:t>
            </a:r>
            <a:r>
              <a:rPr lang="en-US" sz="2800" dirty="0">
                <a:latin typeface="Georgia" charset="0"/>
                <a:ea typeface="Georgia" charset="0"/>
                <a:cs typeface="Georgia" charset="0"/>
              </a:rPr>
              <a:t> </a:t>
            </a:r>
            <a:r>
              <a:rPr lang="en-US" sz="2800" dirty="0" err="1">
                <a:latin typeface="Georgia" charset="0"/>
                <a:ea typeface="Georgia" charset="0"/>
                <a:cs typeface="Georgia" charset="0"/>
              </a:rPr>
              <a:t>odio</a:t>
            </a:r>
            <a:r>
              <a:rPr lang="en-US" sz="2800" dirty="0">
                <a:latin typeface="Georgia" charset="0"/>
                <a:ea typeface="Georgia" charset="0"/>
                <a:cs typeface="Georgia" charset="0"/>
              </a:rPr>
              <a:t>, </a:t>
            </a:r>
            <a:r>
              <a:rPr lang="en-US" sz="2800" dirty="0" err="1">
                <a:latin typeface="Georgia" charset="0"/>
                <a:ea typeface="Georgia" charset="0"/>
                <a:cs typeface="Georgia" charset="0"/>
              </a:rPr>
              <a:t>vestibulum</a:t>
            </a:r>
            <a:r>
              <a:rPr lang="en-US" sz="2800" dirty="0">
                <a:latin typeface="Georgia" charset="0"/>
                <a:ea typeface="Georgia" charset="0"/>
                <a:cs typeface="Georgia" charset="0"/>
              </a:rPr>
              <a:t> </a:t>
            </a:r>
            <a:r>
              <a:rPr lang="en-US" sz="2800" dirty="0" err="1">
                <a:latin typeface="Georgia" charset="0"/>
                <a:ea typeface="Georgia" charset="0"/>
                <a:cs typeface="Georgia" charset="0"/>
              </a:rPr>
              <a:t>tincidunt</a:t>
            </a:r>
            <a:r>
              <a:rPr lang="en-US" sz="2800" dirty="0">
                <a:latin typeface="Georgia" charset="0"/>
                <a:ea typeface="Georgia" charset="0"/>
                <a:cs typeface="Georgia" charset="0"/>
              </a:rPr>
              <a:t> </a:t>
            </a:r>
            <a:r>
              <a:rPr lang="en-US" sz="2800" dirty="0" err="1">
                <a:latin typeface="Georgia" charset="0"/>
                <a:ea typeface="Georgia" charset="0"/>
                <a:cs typeface="Georgia" charset="0"/>
              </a:rPr>
              <a:t>urna</a:t>
            </a:r>
            <a:r>
              <a:rPr lang="en-US" sz="2800" dirty="0">
                <a:latin typeface="Georgia" charset="0"/>
                <a:ea typeface="Georgia" charset="0"/>
                <a:cs typeface="Georgia" charset="0"/>
              </a:rPr>
              <a:t> </a:t>
            </a:r>
            <a:r>
              <a:rPr lang="en-US" sz="2800" dirty="0" err="1">
                <a:latin typeface="Georgia" charset="0"/>
                <a:ea typeface="Georgia" charset="0"/>
                <a:cs typeface="Georgia" charset="0"/>
              </a:rPr>
              <a:t>metus</a:t>
            </a:r>
            <a:r>
              <a:rPr lang="en-US" sz="2800" dirty="0">
                <a:latin typeface="Georgia" charset="0"/>
                <a:ea typeface="Georgia" charset="0"/>
                <a:cs typeface="Georgia" charset="0"/>
              </a:rPr>
              <a:t> </a:t>
            </a:r>
            <a:r>
              <a:rPr lang="en-US" sz="2800" dirty="0" err="1">
                <a:latin typeface="Georgia" charset="0"/>
                <a:ea typeface="Georgia" charset="0"/>
                <a:cs typeface="Georgia" charset="0"/>
              </a:rPr>
              <a:t>nec</a:t>
            </a:r>
            <a:r>
              <a:rPr lang="en-US" sz="2800" dirty="0">
                <a:latin typeface="Georgia" charset="0"/>
                <a:ea typeface="Georgia" charset="0"/>
                <a:cs typeface="Georgia" charset="0"/>
              </a:rPr>
              <a:t> lacus.</a:t>
            </a:r>
          </a:p>
          <a:p>
            <a:pPr lvl="0"/>
            <a:endParaRPr lang="en-US" dirty="0"/>
          </a:p>
        </p:txBody>
      </p:sp>
    </p:spTree>
    <p:extLst>
      <p:ext uri="{BB962C8B-B14F-4D97-AF65-F5344CB8AC3E}">
        <p14:creationId xmlns:p14="http://schemas.microsoft.com/office/powerpoint/2010/main" val="3167591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70013" y="1878013"/>
            <a:ext cx="3321987" cy="4979987"/>
          </a:xfrm>
          <a:prstGeom prst="rect">
            <a:avLst/>
          </a:prstGeom>
        </p:spPr>
      </p:pic>
      <p:sp>
        <p:nvSpPr>
          <p:cNvPr id="2" name="Title 1"/>
          <p:cNvSpPr>
            <a:spLocks noGrp="1"/>
          </p:cNvSpPr>
          <p:nvPr>
            <p:ph type="title" hasCustomPrompt="1"/>
          </p:nvPr>
        </p:nvSpPr>
        <p:spPr/>
        <p:txBody>
          <a:bodyPr/>
          <a:lstStyle>
            <a:lvl1pPr>
              <a:defRPr/>
            </a:lvl1pPr>
          </a:lstStyle>
          <a:p>
            <a:r>
              <a:rPr lang="en-US" dirty="0"/>
              <a:t>Title / </a:t>
            </a:r>
            <a:r>
              <a:rPr lang="en-US" dirty="0" err="1"/>
              <a:t>Titre</a:t>
            </a:r>
            <a:endParaRPr lang="en-CA" dirty="0"/>
          </a:p>
        </p:txBody>
      </p:sp>
      <p:sp>
        <p:nvSpPr>
          <p:cNvPr id="7" name="Text Placeholder 6"/>
          <p:cNvSpPr>
            <a:spLocks noGrp="1"/>
          </p:cNvSpPr>
          <p:nvPr>
            <p:ph type="body" sz="quarter" idx="13" hasCustomPrompt="1"/>
          </p:nvPr>
        </p:nvSpPr>
        <p:spPr>
          <a:xfrm>
            <a:off x="838200" y="1878013"/>
            <a:ext cx="7902575" cy="4284662"/>
          </a:xfrm>
        </p:spPr>
        <p:txBody>
          <a:bodyPr/>
          <a:lstStyle>
            <a:lvl1pPr marL="228600" marR="0" indent="-228600" algn="l" defTabSz="914400" rtl="0" eaLnBrk="1" fontAlgn="auto" latinLnBrk="0" hangingPunct="1">
              <a:lnSpc>
                <a:spcPct val="90000"/>
              </a:lnSpc>
              <a:spcBef>
                <a:spcPts val="1000"/>
              </a:spcBef>
              <a:spcAft>
                <a:spcPts val="0"/>
              </a:spcAft>
              <a:buClr>
                <a:srgbClr val="01AEF1"/>
              </a:buClr>
              <a:buSzTx/>
              <a:buFont typeface="Wingdings" panose="05000000000000000000" pitchFamily="2" charset="2"/>
              <a:buChar char="§"/>
              <a:tabLst/>
              <a:defRPr/>
            </a:lvl1pPr>
          </a:lstStyle>
          <a:p>
            <a:pPr lvl="0"/>
            <a:r>
              <a:rPr lang="en-US" dirty="0"/>
              <a:t>Edit your text</a:t>
            </a:r>
          </a:p>
          <a:p>
            <a:pPr lvl="0"/>
            <a:endParaRPr lang="en-US" dirty="0"/>
          </a:p>
          <a:p>
            <a:pPr marL="228600" marR="0" lvl="0" indent="-228600" algn="l" defTabSz="914400" rtl="0" eaLnBrk="1" fontAlgn="auto" latinLnBrk="0" hangingPunct="1">
              <a:lnSpc>
                <a:spcPct val="90000"/>
              </a:lnSpc>
              <a:spcBef>
                <a:spcPts val="1000"/>
              </a:spcBef>
              <a:spcAft>
                <a:spcPts val="0"/>
              </a:spcAft>
              <a:buClr>
                <a:srgbClr val="01AEF1"/>
              </a:buClr>
              <a:buSzTx/>
              <a:buFont typeface="Wingdings" panose="05000000000000000000" pitchFamily="2" charset="2"/>
              <a:buChar char="§"/>
              <a:tabLst/>
              <a:defRPr/>
            </a:pPr>
            <a:r>
              <a:rPr lang="en-US" dirty="0"/>
              <a:t>Edit your text</a:t>
            </a:r>
          </a:p>
          <a:p>
            <a:pPr lvl="0"/>
            <a:endParaRPr lang="en-US" dirty="0"/>
          </a:p>
          <a:p>
            <a:pPr marL="228600" marR="0" lvl="0" indent="-228600" algn="l" defTabSz="914400" rtl="0" eaLnBrk="1" fontAlgn="auto" latinLnBrk="0" hangingPunct="1">
              <a:lnSpc>
                <a:spcPct val="90000"/>
              </a:lnSpc>
              <a:spcBef>
                <a:spcPts val="1000"/>
              </a:spcBef>
              <a:spcAft>
                <a:spcPts val="0"/>
              </a:spcAft>
              <a:buClr>
                <a:srgbClr val="01AEF1"/>
              </a:buClr>
              <a:buSzTx/>
              <a:buFont typeface="Wingdings" panose="05000000000000000000" pitchFamily="2" charset="2"/>
              <a:buChar char="§"/>
              <a:tabLst/>
              <a:defRPr/>
            </a:pPr>
            <a:r>
              <a:rPr lang="en-US" dirty="0"/>
              <a:t>Edit your text</a:t>
            </a:r>
          </a:p>
          <a:p>
            <a:pPr lvl="0"/>
            <a:endParaRPr lang="en-US" dirty="0"/>
          </a:p>
          <a:p>
            <a:pPr lvl="0"/>
            <a:endParaRPr lang="en-US" dirty="0"/>
          </a:p>
          <a:p>
            <a:pPr lvl="0"/>
            <a:endParaRPr lang="en-US" dirty="0"/>
          </a:p>
          <a:p>
            <a:pPr lvl="0"/>
            <a:endParaRPr lang="en-US" dirty="0"/>
          </a:p>
          <a:p>
            <a:pPr lvl="0"/>
            <a:endParaRPr lang="en-US" dirty="0"/>
          </a:p>
        </p:txBody>
      </p:sp>
      <p:pic>
        <p:nvPicPr>
          <p:cNvPr id="13" name="Picture 12"/>
          <p:cNvPicPr>
            <a:picLocks noChangeAspect="1"/>
          </p:cNvPicPr>
          <p:nvPr userDrawn="1"/>
        </p:nvPicPr>
        <p:blipFill>
          <a:blip r:embed="rId3"/>
          <a:stretch>
            <a:fillRect/>
          </a:stretch>
        </p:blipFill>
        <p:spPr>
          <a:xfrm>
            <a:off x="11289714" y="5175358"/>
            <a:ext cx="902286" cy="1682642"/>
          </a:xfrm>
          <a:prstGeom prst="rect">
            <a:avLst/>
          </a:prstGeom>
        </p:spPr>
      </p:pic>
    </p:spTree>
    <p:extLst>
      <p:ext uri="{BB962C8B-B14F-4D97-AF65-F5344CB8AC3E}">
        <p14:creationId xmlns:p14="http://schemas.microsoft.com/office/powerpoint/2010/main" val="2986775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and pictur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8342" y="1460377"/>
            <a:ext cx="4427618" cy="4725818"/>
          </a:xfrm>
          <a:prstGeom prst="rect">
            <a:avLst/>
          </a:prstGeom>
        </p:spPr>
      </p:pic>
      <p:sp>
        <p:nvSpPr>
          <p:cNvPr id="2" name="Title 1"/>
          <p:cNvSpPr>
            <a:spLocks noGrp="1"/>
          </p:cNvSpPr>
          <p:nvPr>
            <p:ph type="title" hasCustomPrompt="1"/>
          </p:nvPr>
        </p:nvSpPr>
        <p:spPr>
          <a:xfrm>
            <a:off x="839788" y="457200"/>
            <a:ext cx="6829975" cy="737118"/>
          </a:xfrm>
        </p:spPr>
        <p:txBody>
          <a:bodyPr anchor="b">
            <a:noAutofit/>
          </a:bodyPr>
          <a:lstStyle>
            <a:lvl1pPr>
              <a:defRPr sz="6000" baseline="0">
                <a:solidFill>
                  <a:srgbClr val="01AEF1"/>
                </a:solidFill>
                <a:latin typeface="Impact" panose="020B0806030902050204" pitchFamily="34" charset="0"/>
              </a:defRPr>
            </a:lvl1pPr>
          </a:lstStyle>
          <a:p>
            <a:r>
              <a:rPr lang="en-US" dirty="0"/>
              <a:t>Title / </a:t>
            </a:r>
            <a:r>
              <a:rPr lang="en-US" dirty="0" err="1"/>
              <a:t>Titre</a:t>
            </a:r>
            <a:endParaRPr lang="en-CA" dirty="0"/>
          </a:p>
        </p:txBody>
      </p:sp>
      <p:sp>
        <p:nvSpPr>
          <p:cNvPr id="4" name="Text Placeholder 3"/>
          <p:cNvSpPr>
            <a:spLocks noGrp="1"/>
          </p:cNvSpPr>
          <p:nvPr>
            <p:ph type="body" sz="half" idx="2" hasCustomPrompt="1"/>
          </p:nvPr>
        </p:nvSpPr>
        <p:spPr>
          <a:xfrm>
            <a:off x="838200" y="1630410"/>
            <a:ext cx="7130142" cy="4555785"/>
          </a:xfrm>
        </p:spPr>
        <p:txBody>
          <a:bodyPr>
            <a:normAutofit/>
          </a:bodyPr>
          <a:lstStyle>
            <a:lvl1pPr marL="285750" marR="0" indent="-285750" algn="l" defTabSz="914400" rtl="0" eaLnBrk="1" fontAlgn="auto" latinLnBrk="0" hangingPunct="1">
              <a:lnSpc>
                <a:spcPct val="90000"/>
              </a:lnSpc>
              <a:spcBef>
                <a:spcPts val="1000"/>
              </a:spcBef>
              <a:spcAft>
                <a:spcPts val="0"/>
              </a:spcAft>
              <a:buClr>
                <a:srgbClr val="01AEF1"/>
              </a:buClr>
              <a:buSzTx/>
              <a:buFont typeface="Wingdings" panose="05000000000000000000" pitchFamily="2" charset="2"/>
              <a:buChar char="§"/>
              <a:tabLst/>
              <a:defRPr sz="2200">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your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01AEF1"/>
              </a:buClr>
              <a:buSzTx/>
              <a:buFont typeface="Wingdings" panose="05000000000000000000" pitchFamily="2" charset="2"/>
              <a:buChar char="§"/>
              <a:tabLst/>
              <a:defRPr/>
            </a:pPr>
            <a:r>
              <a:rPr lang="en-US" dirty="0"/>
              <a:t>Edit your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01AEF1"/>
              </a:buClr>
              <a:buSzTx/>
              <a:buFont typeface="Wingdings" panose="05000000000000000000" pitchFamily="2" charset="2"/>
              <a:buChar char="§"/>
              <a:tabLst/>
              <a:defRPr/>
            </a:pPr>
            <a:r>
              <a:rPr lang="en-US" dirty="0"/>
              <a:t>Edit your text</a:t>
            </a:r>
          </a:p>
          <a:p>
            <a:pPr lvl="0"/>
            <a:endParaRPr lang="en-US" dirty="0"/>
          </a:p>
          <a:p>
            <a:pPr lvl="0"/>
            <a:endParaRPr lang="en-US" dirty="0"/>
          </a:p>
          <a:p>
            <a:pPr lvl="0"/>
            <a:endParaRPr lang="en-US" dirty="0"/>
          </a:p>
        </p:txBody>
      </p:sp>
      <p:pic>
        <p:nvPicPr>
          <p:cNvPr id="9" name="Picture 8"/>
          <p:cNvPicPr>
            <a:picLocks noChangeAspect="1"/>
          </p:cNvPicPr>
          <p:nvPr userDrawn="1"/>
        </p:nvPicPr>
        <p:blipFill>
          <a:blip r:embed="rId3"/>
          <a:stretch>
            <a:fillRect/>
          </a:stretch>
        </p:blipFill>
        <p:spPr>
          <a:xfrm>
            <a:off x="11289714" y="5140830"/>
            <a:ext cx="902286" cy="1682642"/>
          </a:xfrm>
          <a:prstGeom prst="rect">
            <a:avLst/>
          </a:prstGeom>
        </p:spPr>
      </p:pic>
    </p:spTree>
    <p:extLst>
      <p:ext uri="{BB962C8B-B14F-4D97-AF65-F5344CB8AC3E}">
        <p14:creationId xmlns:p14="http://schemas.microsoft.com/office/powerpoint/2010/main" val="416975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39374" y="2314833"/>
            <a:ext cx="6714009" cy="1242626"/>
          </a:xfrm>
        </p:spPr>
        <p:txBody>
          <a:bodyPr anchor="b"/>
          <a:lstStyle>
            <a:lvl1pPr algn="l">
              <a:defRPr sz="6000" baseline="0"/>
            </a:lvl1pPr>
          </a:lstStyle>
          <a:p>
            <a:r>
              <a:rPr lang="en-US" dirty="0"/>
              <a:t> Divider / </a:t>
            </a:r>
            <a:r>
              <a:rPr lang="en-US" dirty="0" err="1"/>
              <a:t>Séparateur</a:t>
            </a:r>
            <a:endParaRPr lang="en-CA" dirty="0"/>
          </a:p>
        </p:txBody>
      </p:sp>
    </p:spTree>
    <p:extLst>
      <p:ext uri="{BB962C8B-B14F-4D97-AF65-F5344CB8AC3E}">
        <p14:creationId xmlns:p14="http://schemas.microsoft.com/office/powerpoint/2010/main" val="1654336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descr="pages.jpg"/>
          <p:cNvPicPr>
            <a:picLocks noChangeAspect="1"/>
          </p:cNvPicPr>
          <p:nvPr userDrawn="1"/>
        </p:nvPicPr>
        <p:blipFill rotWithShape="1">
          <a:blip r:embed="rId2" cstate="print">
            <a:extLst>
              <a:ext uri="{28A0092B-C50C-407E-A947-70E740481C1C}">
                <a14:useLocalDpi xmlns:a14="http://schemas.microsoft.com/office/drawing/2010/main" val="0"/>
              </a:ext>
            </a:extLst>
          </a:blip>
          <a:srcRect b="18788"/>
          <a:stretch/>
        </p:blipFill>
        <p:spPr>
          <a:xfrm>
            <a:off x="-13032" y="0"/>
            <a:ext cx="12185983" cy="6858000"/>
          </a:xfrm>
          <a:prstGeom prst="rect">
            <a:avLst/>
          </a:prstGeom>
        </p:spPr>
      </p:pic>
      <p:cxnSp>
        <p:nvCxnSpPr>
          <p:cNvPr id="5" name="Straight Connector 4"/>
          <p:cNvCxnSpPr/>
          <p:nvPr userDrawn="1"/>
        </p:nvCxnSpPr>
        <p:spPr>
          <a:xfrm>
            <a:off x="1498600" y="1162050"/>
            <a:ext cx="10674351" cy="0"/>
          </a:xfrm>
          <a:prstGeom prst="line">
            <a:avLst/>
          </a:prstGeom>
          <a:ln>
            <a:solidFill>
              <a:srgbClr val="FFA12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130628"/>
            <a:ext cx="10972800" cy="936172"/>
          </a:xfrm>
        </p:spPr>
        <p:txBody>
          <a:bodyPr/>
          <a:lstStyle>
            <a:lvl1pPr>
              <a:lnSpc>
                <a:spcPts val="2025"/>
              </a:lnSpc>
              <a:defRPr/>
            </a:lvl1pPr>
          </a:lstStyle>
          <a:p>
            <a:r>
              <a:rPr lang="en-US" dirty="0"/>
              <a:t>Click to edit Master title style</a:t>
            </a:r>
          </a:p>
        </p:txBody>
      </p:sp>
      <p:sp>
        <p:nvSpPr>
          <p:cNvPr id="3" name="Content Placeholder 2"/>
          <p:cNvSpPr>
            <a:spLocks noGrp="1"/>
          </p:cNvSpPr>
          <p:nvPr>
            <p:ph idx="1"/>
          </p:nvPr>
        </p:nvSpPr>
        <p:spPr>
          <a:xfrm>
            <a:off x="1367693" y="1209821"/>
            <a:ext cx="9605107" cy="4518074"/>
          </a:xfrm>
        </p:spPr>
        <p:txBody>
          <a:bodyPr>
            <a:normAutofit/>
          </a:bodyPr>
          <a:lstStyle>
            <a:lvl1pPr marL="130969" indent="-130969" algn="l">
              <a:lnSpc>
                <a:spcPts val="1350"/>
              </a:lnSpc>
              <a:defRPr sz="1500">
                <a:latin typeface="Garamond" pitchFamily="18" charset="0"/>
              </a:defRPr>
            </a:lvl1pPr>
            <a:lvl2pPr marL="255985" indent="-125016" algn="l">
              <a:lnSpc>
                <a:spcPts val="1350"/>
              </a:lnSpc>
              <a:defRPr sz="1500">
                <a:latin typeface="Garamond" pitchFamily="18" charset="0"/>
              </a:defRPr>
            </a:lvl2pPr>
            <a:lvl3pPr marL="386954" indent="-130969" algn="l">
              <a:lnSpc>
                <a:spcPts val="1350"/>
              </a:lnSpc>
              <a:defRPr sz="1500">
                <a:latin typeface="Garamond" pitchFamily="18" charset="0"/>
              </a:defRPr>
            </a:lvl3pPr>
            <a:lvl4pPr marL="516731" indent="-129779" algn="l">
              <a:lnSpc>
                <a:spcPts val="1350"/>
              </a:lnSpc>
              <a:defRPr sz="1500">
                <a:latin typeface="Garamond" pitchFamily="18" charset="0"/>
              </a:defRPr>
            </a:lvl4pPr>
            <a:lvl5pPr marL="641747" indent="-125016" algn="l">
              <a:lnSpc>
                <a:spcPts val="1350"/>
              </a:lnSpc>
              <a:defRPr sz="1500">
                <a:latin typeface="Garamond"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20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B87AD-1163-450D-A517-F393D23F4E48}" type="datetimeFigureOut">
              <a:rPr lang="en-CA" smtClean="0"/>
              <a:t>2023-04-28</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6AAB3-77C9-46E6-AED2-549557BB62F9}" type="slidenum">
              <a:rPr lang="en-CA" smtClean="0"/>
              <a:t>‹#›</a:t>
            </a:fld>
            <a:endParaRPr lang="en-CA"/>
          </a:p>
        </p:txBody>
      </p:sp>
      <p:pic>
        <p:nvPicPr>
          <p:cNvPr id="8" name="Picture 7"/>
          <p:cNvPicPr>
            <a:picLocks noChangeAspect="1"/>
          </p:cNvPicPr>
          <p:nvPr userDrawn="1"/>
        </p:nvPicPr>
        <p:blipFill>
          <a:blip r:embed="rId11"/>
          <a:stretch>
            <a:fillRect/>
          </a:stretch>
        </p:blipFill>
        <p:spPr>
          <a:xfrm>
            <a:off x="11289714" y="4827395"/>
            <a:ext cx="902286" cy="1682642"/>
          </a:xfrm>
          <a:prstGeom prst="rect">
            <a:avLst/>
          </a:prstGeom>
        </p:spPr>
      </p:pic>
      <p:pic>
        <p:nvPicPr>
          <p:cNvPr id="7" name="Picture 6"/>
          <p:cNvPicPr>
            <a:picLocks noChangeAspect="1"/>
          </p:cNvPicPr>
          <p:nvPr userDrawn="1"/>
        </p:nvPicPr>
        <p:blipFill>
          <a:blip r:embed="rId12"/>
          <a:stretch>
            <a:fillRect/>
          </a:stretch>
        </p:blipFill>
        <p:spPr>
          <a:xfrm>
            <a:off x="0" y="6113763"/>
            <a:ext cx="5803895" cy="396274"/>
          </a:xfrm>
          <a:prstGeom prst="rect">
            <a:avLst/>
          </a:prstGeom>
        </p:spPr>
      </p:pic>
    </p:spTree>
    <p:extLst>
      <p:ext uri="{BB962C8B-B14F-4D97-AF65-F5344CB8AC3E}">
        <p14:creationId xmlns:p14="http://schemas.microsoft.com/office/powerpoint/2010/main" val="229689211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3" r:id="rId3"/>
    <p:sldLayoutId id="2147483664" r:id="rId4"/>
    <p:sldLayoutId id="2147483654" r:id="rId5"/>
    <p:sldLayoutId id="2147483662" r:id="rId6"/>
    <p:sldLayoutId id="2147483657" r:id="rId7"/>
    <p:sldLayoutId id="2147483651" r:id="rId8"/>
    <p:sldLayoutId id="2147483679" r:id="rId9"/>
  </p:sldLayoutIdLst>
  <p:txStyles>
    <p:titleStyle>
      <a:lvl1pPr algn="l" defTabSz="914400" rtl="0" eaLnBrk="1" latinLnBrk="0" hangingPunct="1">
        <a:lnSpc>
          <a:spcPct val="90000"/>
        </a:lnSpc>
        <a:spcBef>
          <a:spcPct val="0"/>
        </a:spcBef>
        <a:buNone/>
        <a:defRPr sz="6000" kern="1200" baseline="0">
          <a:solidFill>
            <a:srgbClr val="01AEF1"/>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E1B87AD-1163-450D-A517-F393D23F4E48}" type="datetimeFigureOut">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2023-04-28</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6AAB3-77C9-46E6-AED2-549557BB62F9}"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p:cNvPicPr>
            <a:picLocks noChangeAspect="1"/>
          </p:cNvPicPr>
          <p:nvPr userDrawn="1"/>
        </p:nvPicPr>
        <p:blipFill>
          <a:blip r:embed="rId10"/>
          <a:stretch>
            <a:fillRect/>
          </a:stretch>
        </p:blipFill>
        <p:spPr>
          <a:xfrm>
            <a:off x="11131257" y="4856270"/>
            <a:ext cx="902286" cy="1682642"/>
          </a:xfrm>
          <a:prstGeom prst="rect">
            <a:avLst/>
          </a:prstGeom>
        </p:spPr>
      </p:pic>
    </p:spTree>
    <p:extLst>
      <p:ext uri="{BB962C8B-B14F-4D97-AF65-F5344CB8AC3E}">
        <p14:creationId xmlns:p14="http://schemas.microsoft.com/office/powerpoint/2010/main" val="37289293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6" r:id="rId5"/>
    <p:sldLayoutId id="2147483670" r:id="rId6"/>
    <p:sldLayoutId id="2147483677" r:id="rId7"/>
    <p:sldLayoutId id="2147483678" r:id="rId8"/>
  </p:sldLayoutIdLst>
  <p:txStyles>
    <p:titleStyle>
      <a:lvl1pPr algn="l" defTabSz="914400" rtl="0" eaLnBrk="1" latinLnBrk="0" hangingPunct="1">
        <a:lnSpc>
          <a:spcPct val="90000"/>
        </a:lnSpc>
        <a:spcBef>
          <a:spcPct val="0"/>
        </a:spcBef>
        <a:buNone/>
        <a:defRPr sz="6000" kern="1200" baseline="0">
          <a:solidFill>
            <a:srgbClr val="01AEF1"/>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E1B87AD-1163-450D-A517-F393D23F4E48}" type="datetimeFigureOut">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2023-04-28</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6AAB3-77C9-46E6-AED2-549557BB62F9}"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p:cNvPicPr>
            <a:picLocks noChangeAspect="1"/>
          </p:cNvPicPr>
          <p:nvPr userDrawn="1"/>
        </p:nvPicPr>
        <p:blipFill>
          <a:blip r:embed="rId6"/>
          <a:stretch>
            <a:fillRect/>
          </a:stretch>
        </p:blipFill>
        <p:spPr>
          <a:xfrm>
            <a:off x="11289714" y="4827395"/>
            <a:ext cx="902286" cy="1682642"/>
          </a:xfrm>
          <a:prstGeom prst="rect">
            <a:avLst/>
          </a:prstGeom>
        </p:spPr>
      </p:pic>
      <p:pic>
        <p:nvPicPr>
          <p:cNvPr id="7" name="Picture 6"/>
          <p:cNvPicPr>
            <a:picLocks noChangeAspect="1"/>
          </p:cNvPicPr>
          <p:nvPr userDrawn="1"/>
        </p:nvPicPr>
        <p:blipFill>
          <a:blip r:embed="rId7"/>
          <a:stretch>
            <a:fillRect/>
          </a:stretch>
        </p:blipFill>
        <p:spPr>
          <a:xfrm>
            <a:off x="0" y="6113763"/>
            <a:ext cx="5803895" cy="396274"/>
          </a:xfrm>
          <a:prstGeom prst="rect">
            <a:avLst/>
          </a:prstGeom>
        </p:spPr>
      </p:pic>
    </p:spTree>
    <p:extLst>
      <p:ext uri="{BB962C8B-B14F-4D97-AF65-F5344CB8AC3E}">
        <p14:creationId xmlns:p14="http://schemas.microsoft.com/office/powerpoint/2010/main" val="14425275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txStyles>
    <p:titleStyle>
      <a:lvl1pPr algn="l" defTabSz="914400" rtl="0" eaLnBrk="1" latinLnBrk="0" hangingPunct="1">
        <a:lnSpc>
          <a:spcPct val="90000"/>
        </a:lnSpc>
        <a:spcBef>
          <a:spcPct val="0"/>
        </a:spcBef>
        <a:buNone/>
        <a:defRPr sz="6000" kern="1200" baseline="0">
          <a:solidFill>
            <a:srgbClr val="01AEF1"/>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0.png"/><Relationship Id="rId5" Type="http://schemas.openxmlformats.org/officeDocument/2006/relationships/tags" Target="../tags/tag5.xml"/><Relationship Id="rId10" Type="http://schemas.openxmlformats.org/officeDocument/2006/relationships/image" Target="../media/image29.jpeg"/><Relationship Id="rId4" Type="http://schemas.openxmlformats.org/officeDocument/2006/relationships/tags" Target="../tags/tag4.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image" Target="../media/image34.png"/><Relationship Id="rId5" Type="http://schemas.openxmlformats.org/officeDocument/2006/relationships/diagramQuickStyle" Target="../diagrams/quickStyle1.xml"/><Relationship Id="rId10" Type="http://schemas.openxmlformats.org/officeDocument/2006/relationships/image" Target="../media/image33.png"/><Relationship Id="rId4" Type="http://schemas.openxmlformats.org/officeDocument/2006/relationships/diagramLayout" Target="../diagrams/layout1.xml"/><Relationship Id="rId9" Type="http://schemas.openxmlformats.org/officeDocument/2006/relationships/image" Target="../media/image3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hyperlink" Target="https://www.nfacc.ca/codes-de-pratiques/bovins-laitiers"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image" Target="../media/image50.png"/><Relationship Id="rId4" Type="http://schemas.openxmlformats.org/officeDocument/2006/relationships/image" Target="../media/image49.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image" Target="../media/image39.png"/><Relationship Id="rId5" Type="http://schemas.openxmlformats.org/officeDocument/2006/relationships/diagramQuickStyle" Target="../diagrams/quickStyle2.xml"/><Relationship Id="rId10" Type="http://schemas.openxmlformats.org/officeDocument/2006/relationships/image" Target="../media/image38.png"/><Relationship Id="rId4" Type="http://schemas.openxmlformats.org/officeDocument/2006/relationships/diagramLayout" Target="../diagrams/layout2.xml"/><Relationship Id="rId9"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8">
            <a:extLst>
              <a:ext uri="{FF2B5EF4-FFF2-40B4-BE49-F238E27FC236}">
                <a16:creationId xmlns:a16="http://schemas.microsoft.com/office/drawing/2014/main" id="{A38C5810-CED4-4CE2-9424-0C1B36AB2E14}"/>
              </a:ext>
            </a:extLst>
          </p:cNvPr>
          <p:cNvPicPr>
            <a:picLocks noChangeAspect="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DFC_Corp_Bi_vert_RGB300.png" descr="DFC_Corp_Bi_vert_RGB300.png">
            <a:extLst>
              <a:ext uri="{FF2B5EF4-FFF2-40B4-BE49-F238E27FC236}">
                <a16:creationId xmlns:a16="http://schemas.microsoft.com/office/drawing/2014/main" id="{6F7C3E3A-224D-4F85-BD8F-03656280BED1}"/>
              </a:ext>
            </a:extLst>
          </p:cNvPr>
          <p:cNvPicPr>
            <a:picLocks noChangeAspect="1"/>
          </p:cNvPicPr>
          <p:nvPr>
            <p:custDataLst>
              <p:tags r:id="rId2"/>
            </p:custDataLst>
          </p:nvPr>
        </p:nvPicPr>
        <p:blipFill>
          <a:blip r:embed="rId11"/>
          <a:stretch>
            <a:fillRect/>
          </a:stretch>
        </p:blipFill>
        <p:spPr>
          <a:xfrm>
            <a:off x="11019099" y="4846507"/>
            <a:ext cx="826850" cy="1676527"/>
          </a:xfrm>
          <a:prstGeom prst="rect">
            <a:avLst/>
          </a:prstGeom>
          <a:ln w="12700">
            <a:miter lim="400000"/>
          </a:ln>
        </p:spPr>
      </p:pic>
      <p:sp>
        <p:nvSpPr>
          <p:cNvPr id="5" name="Right Triangle 4">
            <a:extLst>
              <a:ext uri="{FF2B5EF4-FFF2-40B4-BE49-F238E27FC236}">
                <a16:creationId xmlns:a16="http://schemas.microsoft.com/office/drawing/2014/main" id="{45DB2C96-7C67-4B43-AF68-AE845035045D}"/>
              </a:ext>
            </a:extLst>
          </p:cNvPr>
          <p:cNvSpPr/>
          <p:nvPr>
            <p:custDataLst>
              <p:tags r:id="rId3"/>
            </p:custDataLst>
          </p:nvPr>
        </p:nvSpPr>
        <p:spPr>
          <a:xfrm rot="10800000">
            <a:off x="10475089" y="-2"/>
            <a:ext cx="1716910" cy="1527859"/>
          </a:xfrm>
          <a:prstGeom prst="rtTriangl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riangle rectangle 9">
            <a:extLst>
              <a:ext uri="{FF2B5EF4-FFF2-40B4-BE49-F238E27FC236}">
                <a16:creationId xmlns:a16="http://schemas.microsoft.com/office/drawing/2014/main" id="{C7B451AA-CDA7-CF49-AC96-7D76346B70F6}"/>
              </a:ext>
            </a:extLst>
          </p:cNvPr>
          <p:cNvSpPr/>
          <p:nvPr>
            <p:custDataLst>
              <p:tags r:id="rId4"/>
            </p:custDataLst>
          </p:nvPr>
        </p:nvSpPr>
        <p:spPr>
          <a:xfrm>
            <a:off x="2314936" y="0"/>
            <a:ext cx="7951808" cy="6858000"/>
          </a:xfrm>
          <a:prstGeom prst="rtTriangle">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FDD79DF5-0CAA-4440-94C6-419F9524117C}"/>
              </a:ext>
            </a:extLst>
          </p:cNvPr>
          <p:cNvSpPr/>
          <p:nvPr>
            <p:custDataLst>
              <p:tags r:id="rId5"/>
            </p:custDataLst>
          </p:nvPr>
        </p:nvSpPr>
        <p:spPr>
          <a:xfrm>
            <a:off x="0" y="0"/>
            <a:ext cx="2314937"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Box 6">
            <a:extLst>
              <a:ext uri="{FF2B5EF4-FFF2-40B4-BE49-F238E27FC236}">
                <a16:creationId xmlns:a16="http://schemas.microsoft.com/office/drawing/2014/main" id="{33C64581-1253-4F1D-BE65-2E96260F0FEB}"/>
              </a:ext>
            </a:extLst>
          </p:cNvPr>
          <p:cNvSpPr txBox="1"/>
          <p:nvPr>
            <p:custDataLst>
              <p:tags r:id="rId6"/>
            </p:custDataLst>
          </p:nvPr>
        </p:nvSpPr>
        <p:spPr>
          <a:xfrm>
            <a:off x="203803" y="534816"/>
            <a:ext cx="9556209" cy="3139321"/>
          </a:xfrm>
          <a:prstGeom prst="rect">
            <a:avLst/>
          </a:prstGeom>
          <a:noFill/>
        </p:spPr>
        <p:txBody>
          <a:bodyPr wrap="square" lIns="91440" tIns="45720" rIns="91440" bIns="45720" rtlCol="0" anchor="t">
            <a:spAutoFit/>
          </a:bodyPr>
          <a:lstStyle/>
          <a:p>
            <a:r>
              <a:rPr lang="fr-FR" sz="6600" dirty="0">
                <a:solidFill>
                  <a:srgbClr val="00B0F0"/>
                </a:solidFill>
                <a:latin typeface="Impact"/>
              </a:rPr>
              <a:t>Code de pratiques pour le soin et la manipulation des </a:t>
            </a:r>
            <a:r>
              <a:rPr lang="fr-FR" sz="6600">
                <a:solidFill>
                  <a:srgbClr val="00B0F0"/>
                </a:solidFill>
                <a:latin typeface="Impact"/>
              </a:rPr>
              <a:t>bovins laitiers</a:t>
            </a:r>
            <a:endParaRPr lang="fr-CA" sz="6600" dirty="0">
              <a:solidFill>
                <a:srgbClr val="00B0F0"/>
              </a:solidFill>
              <a:latin typeface="Impact" panose="020B0806030902050204" pitchFamily="34" charset="0"/>
            </a:endParaRPr>
          </a:p>
        </p:txBody>
      </p:sp>
      <p:cxnSp>
        <p:nvCxnSpPr>
          <p:cNvPr id="15" name="Connecteur droit 13">
            <a:extLst>
              <a:ext uri="{FF2B5EF4-FFF2-40B4-BE49-F238E27FC236}">
                <a16:creationId xmlns:a16="http://schemas.microsoft.com/office/drawing/2014/main" id="{4FA9C7E0-3186-4E31-8353-DA86A1343757}"/>
              </a:ext>
            </a:extLst>
          </p:cNvPr>
          <p:cNvCxnSpPr>
            <a:cxnSpLocks/>
          </p:cNvCxnSpPr>
          <p:nvPr>
            <p:custDataLst>
              <p:tags r:id="rId7"/>
            </p:custDataLst>
          </p:nvPr>
        </p:nvCxnSpPr>
        <p:spPr>
          <a:xfrm>
            <a:off x="346051" y="3336933"/>
            <a:ext cx="504419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ADC8D81-81B9-42DF-B131-96BFDC43B3F2}"/>
              </a:ext>
            </a:extLst>
          </p:cNvPr>
          <p:cNvSpPr txBox="1"/>
          <p:nvPr/>
        </p:nvSpPr>
        <p:spPr>
          <a:xfrm>
            <a:off x="346051" y="5269271"/>
            <a:ext cx="1968884" cy="478386"/>
          </a:xfrm>
          <a:prstGeom prst="rect">
            <a:avLst/>
          </a:prstGeom>
          <a:solidFill>
            <a:schemeClr val="bg1"/>
          </a:solidFill>
        </p:spPr>
        <p:txBody>
          <a:bodyPr wrap="square" rtlCol="0">
            <a:spAutoFit/>
          </a:bodyPr>
          <a:lstStyle/>
          <a:p>
            <a:r>
              <a:rPr lang="fr-CA" sz="2400" dirty="0">
                <a:solidFill>
                  <a:srgbClr val="00B0F0"/>
                </a:solidFill>
                <a:latin typeface="Impact" panose="020B0806030902050204" pitchFamily="34" charset="0"/>
              </a:rPr>
              <a:t>Avril 2023</a:t>
            </a:r>
          </a:p>
        </p:txBody>
      </p:sp>
    </p:spTree>
    <p:extLst>
      <p:ext uri="{BB962C8B-B14F-4D97-AF65-F5344CB8AC3E}">
        <p14:creationId xmlns:p14="http://schemas.microsoft.com/office/powerpoint/2010/main" val="4127352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2ED31-331F-1855-312B-7BFFB4AFC642}"/>
              </a:ext>
            </a:extLst>
          </p:cNvPr>
          <p:cNvSpPr>
            <a:spLocks noGrp="1"/>
          </p:cNvSpPr>
          <p:nvPr>
            <p:ph type="title"/>
          </p:nvPr>
        </p:nvSpPr>
        <p:spPr>
          <a:xfrm>
            <a:off x="550306" y="3358055"/>
            <a:ext cx="5692838" cy="1242626"/>
          </a:xfrm>
        </p:spPr>
        <p:txBody>
          <a:bodyPr>
            <a:normAutofit fontScale="90000"/>
          </a:bodyPr>
          <a:lstStyle/>
          <a:p>
            <a:pPr algn="ctr"/>
            <a:r>
              <a:rPr lang="fr-CA" dirty="0"/>
              <a:t>Survol des nouvelles exigences</a:t>
            </a:r>
          </a:p>
        </p:txBody>
      </p:sp>
      <p:pic>
        <p:nvPicPr>
          <p:cNvPr id="1030" name="Picture 6" descr="Conseil National Pour Les Soins Aux Animaux d'Élevage - Codes de pratiques">
            <a:extLst>
              <a:ext uri="{FF2B5EF4-FFF2-40B4-BE49-F238E27FC236}">
                <a16:creationId xmlns:a16="http://schemas.microsoft.com/office/drawing/2014/main" id="{27F2F108-A525-2084-2BCF-F86AEDE039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4406" y="1542892"/>
            <a:ext cx="3107587" cy="40205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733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1BD42-44C5-4439-AE33-D42183E00BD2}"/>
              </a:ext>
            </a:extLst>
          </p:cNvPr>
          <p:cNvSpPr>
            <a:spLocks noGrp="1"/>
          </p:cNvSpPr>
          <p:nvPr>
            <p:ph type="title"/>
          </p:nvPr>
        </p:nvSpPr>
        <p:spPr/>
        <p:txBody>
          <a:bodyPr/>
          <a:lstStyle/>
          <a:p>
            <a:r>
              <a:rPr lang="fr-FR" dirty="0"/>
              <a:t>À 30 000 pieds d'altitude...</a:t>
            </a:r>
            <a:endParaRPr lang="en-CA" dirty="0"/>
          </a:p>
        </p:txBody>
      </p:sp>
      <p:sp>
        <p:nvSpPr>
          <p:cNvPr id="3" name="Content Placeholder 2">
            <a:extLst>
              <a:ext uri="{FF2B5EF4-FFF2-40B4-BE49-F238E27FC236}">
                <a16:creationId xmlns:a16="http://schemas.microsoft.com/office/drawing/2014/main" id="{F6AC2EB4-B532-7FC2-9E1C-EB7F6FE170B1}"/>
              </a:ext>
            </a:extLst>
          </p:cNvPr>
          <p:cNvSpPr>
            <a:spLocks noGrp="1"/>
          </p:cNvSpPr>
          <p:nvPr>
            <p:ph type="body" sz="quarter" idx="13"/>
          </p:nvPr>
        </p:nvSpPr>
        <p:spPr>
          <a:xfrm>
            <a:off x="665162" y="1880148"/>
            <a:ext cx="10861675" cy="4246563"/>
          </a:xfrm>
        </p:spPr>
        <p:txBody>
          <a:bodyPr>
            <a:normAutofit/>
          </a:bodyPr>
          <a:lstStyle/>
          <a:p>
            <a:pPr>
              <a:spcBef>
                <a:spcPts val="1200"/>
              </a:spcBef>
              <a:spcAft>
                <a:spcPts val="1200"/>
              </a:spcAft>
            </a:pPr>
            <a:r>
              <a:rPr lang="fr-FR" dirty="0"/>
              <a:t>Une mise à jour majeure (de nombreux changements, de nouvelles sections ajoutées, davantage d'exigences)</a:t>
            </a:r>
          </a:p>
          <a:p>
            <a:pPr>
              <a:spcBef>
                <a:spcPts val="1200"/>
              </a:spcBef>
              <a:spcAft>
                <a:spcPts val="1200"/>
              </a:spcAft>
            </a:pPr>
            <a:r>
              <a:rPr lang="fr-FR" dirty="0"/>
              <a:t>Informé par la science</a:t>
            </a:r>
          </a:p>
          <a:p>
            <a:pPr lvl="1">
              <a:spcBef>
                <a:spcPts val="0"/>
              </a:spcBef>
              <a:spcAft>
                <a:spcPts val="600"/>
              </a:spcAft>
            </a:pPr>
            <a:r>
              <a:rPr lang="fr-FR" dirty="0"/>
              <a:t>Le rapport de recherche du comité scientifique est cité 92 fois</a:t>
            </a:r>
          </a:p>
          <a:p>
            <a:pPr lvl="1">
              <a:spcBef>
                <a:spcPts val="0"/>
              </a:spcBef>
              <a:spcAft>
                <a:spcPts val="600"/>
              </a:spcAft>
            </a:pPr>
            <a:r>
              <a:rPr lang="fr-FR" dirty="0"/>
              <a:t>Environ 90 études ou rapports cités</a:t>
            </a:r>
          </a:p>
          <a:p>
            <a:pPr>
              <a:spcBef>
                <a:spcPts val="1200"/>
              </a:spcBef>
              <a:spcAft>
                <a:spcPts val="1200"/>
              </a:spcAft>
            </a:pPr>
            <a:r>
              <a:rPr lang="fr-FR" dirty="0"/>
              <a:t>Conforme aux normes de l'Organisation mondiale de la santé animale</a:t>
            </a:r>
          </a:p>
          <a:p>
            <a:pPr>
              <a:spcBef>
                <a:spcPts val="1200"/>
              </a:spcBef>
              <a:spcAft>
                <a:spcPts val="1200"/>
              </a:spcAft>
            </a:pPr>
            <a:r>
              <a:rPr lang="fr-FR" dirty="0"/>
              <a:t>L'objectif principal du comité : une approche qui peut être défendue auprès des producteurs, des clients, des consommateurs et du public.</a:t>
            </a:r>
            <a:endParaRPr lang="en-CA" dirty="0"/>
          </a:p>
        </p:txBody>
      </p:sp>
    </p:spTree>
    <p:extLst>
      <p:ext uri="{BB962C8B-B14F-4D97-AF65-F5344CB8AC3E}">
        <p14:creationId xmlns:p14="http://schemas.microsoft.com/office/powerpoint/2010/main" val="459420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CA" sz="6600" dirty="0" err="1"/>
              <a:t>Glossaire</a:t>
            </a:r>
            <a:endParaRPr lang="en-CA" sz="6600" dirty="0"/>
          </a:p>
        </p:txBody>
      </p:sp>
      <p:sp>
        <p:nvSpPr>
          <p:cNvPr id="3" name="Content Placeholder 2">
            <a:extLst>
              <a:ext uri="{FF2B5EF4-FFF2-40B4-BE49-F238E27FC236}">
                <a16:creationId xmlns:a16="http://schemas.microsoft.com/office/drawing/2014/main" id="{34E5EA77-BC9F-4919-1FBD-B09ACCBF2B98}"/>
              </a:ext>
            </a:extLst>
          </p:cNvPr>
          <p:cNvSpPr txBox="1">
            <a:spLocks/>
          </p:cNvSpPr>
          <p:nvPr/>
        </p:nvSpPr>
        <p:spPr>
          <a:xfrm>
            <a:off x="923262" y="2159876"/>
            <a:ext cx="10515600" cy="37300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pPr>
            <a:r>
              <a:rPr lang="fr-CA" sz="2400" b="1" dirty="0">
                <a:latin typeface="Calibri"/>
                <a:ea typeface="ヒラギノ角ゴ Pro W3"/>
                <a:cs typeface="Times New Roman"/>
              </a:rPr>
              <a:t>Bovins</a:t>
            </a:r>
            <a:r>
              <a:rPr lang="fr-CA" sz="2400" dirty="0">
                <a:latin typeface="Calibri"/>
                <a:ea typeface="ヒラギノ角ゴ Pro W3"/>
                <a:cs typeface="Times New Roman"/>
              </a:rPr>
              <a:t> : </a:t>
            </a:r>
            <a:r>
              <a:rPr lang="fr-CA" sz="2400" dirty="0">
                <a:latin typeface="Calibri"/>
                <a:ea typeface="Calibri" panose="020F0502020204030204" pitchFamily="34" charset="0"/>
                <a:cs typeface="Times New Roman"/>
              </a:rPr>
              <a:t>dans le présent Code, le mot « bovins » désigne les bovins de tous âges</a:t>
            </a:r>
          </a:p>
          <a:p>
            <a:pPr algn="just">
              <a:spcBef>
                <a:spcPts val="600"/>
              </a:spcBef>
            </a:pPr>
            <a:r>
              <a:rPr lang="fr-CA" sz="2400" b="1" dirty="0">
                <a:latin typeface="Calibri"/>
                <a:ea typeface="ヒラギノ角ゴ Pro W3"/>
                <a:cs typeface="Times New Roman"/>
              </a:rPr>
              <a:t>Génisses</a:t>
            </a:r>
            <a:r>
              <a:rPr lang="fr-CA" sz="2400" dirty="0">
                <a:latin typeface="Calibri"/>
                <a:ea typeface="ヒラギノ角ゴ Pro W3"/>
                <a:cs typeface="Times New Roman"/>
              </a:rPr>
              <a:t> : </a:t>
            </a:r>
            <a:r>
              <a:rPr lang="fr-CA" sz="2400" dirty="0">
                <a:effectLst/>
                <a:latin typeface="Calibri"/>
                <a:ea typeface="Calibri" panose="020F0502020204030204" pitchFamily="34" charset="0"/>
                <a:cs typeface="Times New Roman"/>
              </a:rPr>
              <a:t>jeunes bovins femelles, du sevrage au premier vêlage (également appelées « taures </a:t>
            </a:r>
            <a:r>
              <a:rPr lang="fr-CA" sz="2400" dirty="0">
                <a:latin typeface="Calibri"/>
                <a:ea typeface="Calibri" panose="020F0502020204030204" pitchFamily="34" charset="0"/>
                <a:cs typeface="Times New Roman"/>
              </a:rPr>
              <a:t>»)</a:t>
            </a:r>
          </a:p>
          <a:p>
            <a:pPr lvl="0" algn="just">
              <a:spcBef>
                <a:spcPts val="600"/>
              </a:spcBef>
            </a:pPr>
            <a:r>
              <a:rPr lang="fr-CA" sz="2400" b="1" dirty="0">
                <a:latin typeface="Calibri"/>
                <a:ea typeface="ヒラギノ角ゴ Pro W3"/>
                <a:cs typeface="Times New Roman"/>
              </a:rPr>
              <a:t>Veaux</a:t>
            </a:r>
            <a:r>
              <a:rPr lang="fr-CA" sz="2400" dirty="0">
                <a:effectLst/>
                <a:latin typeface="Calibri"/>
                <a:ea typeface="ヒラギノ角ゴ Pro W3"/>
                <a:cs typeface="Times New Roman"/>
              </a:rPr>
              <a:t> : </a:t>
            </a:r>
            <a:r>
              <a:rPr lang="fr-CA" sz="2400" dirty="0">
                <a:effectLst/>
                <a:latin typeface="Calibri"/>
                <a:ea typeface="Calibri" panose="020F0502020204030204" pitchFamily="34" charset="0"/>
                <a:cs typeface="Times New Roman"/>
              </a:rPr>
              <a:t>bovins mâles ou femelles jusqu’à l’âge où ils sont sevrés</a:t>
            </a:r>
            <a:endParaRPr lang="fr-CA" sz="2400" dirty="0">
              <a:latin typeface="Calibri"/>
              <a:ea typeface="Calibri" panose="020F0502020204030204" pitchFamily="34" charset="0"/>
              <a:cs typeface="Times New Roman"/>
            </a:endParaRPr>
          </a:p>
          <a:p>
            <a:pPr lvl="0" algn="just">
              <a:spcBef>
                <a:spcPts val="600"/>
              </a:spcBef>
            </a:pPr>
            <a:r>
              <a:rPr lang="fr-CA" sz="2400" b="1" dirty="0">
                <a:latin typeface="Calibri"/>
                <a:ea typeface="ヒラギノ角ゴ Pro W3"/>
                <a:cs typeface="Times New Roman"/>
              </a:rPr>
              <a:t>Veaux nouveau-nés </a:t>
            </a:r>
            <a:r>
              <a:rPr lang="fr-CA" sz="2400" dirty="0">
                <a:latin typeface="Calibri"/>
                <a:ea typeface="ヒラギノ角ゴ Pro W3"/>
                <a:cs typeface="Times New Roman"/>
              </a:rPr>
              <a:t>: </a:t>
            </a:r>
            <a:r>
              <a:rPr lang="fr-CA" sz="2400" dirty="0">
                <a:effectLst/>
                <a:latin typeface="Calibri"/>
                <a:ea typeface="Calibri" panose="020F0502020204030204" pitchFamily="34" charset="0"/>
                <a:cs typeface="Times New Roman"/>
              </a:rPr>
              <a:t>veaux de la naissance à 28 jours</a:t>
            </a:r>
          </a:p>
          <a:p>
            <a:pPr algn="just">
              <a:spcBef>
                <a:spcPts val="600"/>
              </a:spcBef>
            </a:pPr>
            <a:r>
              <a:rPr lang="fr-CA" sz="2400" b="1" dirty="0">
                <a:ea typeface="+mn-lt"/>
                <a:cs typeface="+mn-lt"/>
              </a:rPr>
              <a:t>Consultation vétérinaire</a:t>
            </a:r>
            <a:r>
              <a:rPr lang="fr-CA" sz="2400" dirty="0">
                <a:ea typeface="+mn-lt"/>
                <a:cs typeface="+mn-lt"/>
              </a:rPr>
              <a:t> : désigne une consultation ponctuelle ou des consultations périodiques dans le cadre d’une relation vétérinaire-client-patient. L’emploi de cette expression ne sous-entend pas qu’un médecin vétérinaire doit être consulté chaque fois que l’intervention ou le traitement a lieu.</a:t>
            </a:r>
            <a:endParaRPr lang="fr-CA" sz="2400" dirty="0">
              <a:latin typeface="Calibri" panose="020F0502020204030204" pitchFamily="34" charset="0"/>
              <a:ea typeface="ヒラギノ角ゴ Pro W3"/>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CA"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CA"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CA"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482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CA" sz="3200" dirty="0"/>
              <a:t>Section 1 : </a:t>
            </a:r>
            <a:r>
              <a:rPr lang="en-US" sz="3200" dirty="0"/>
              <a:t>Formation et </a:t>
            </a:r>
            <a:r>
              <a:rPr lang="en-US" sz="3200" dirty="0" err="1"/>
              <a:t>responsabilités</a:t>
            </a:r>
            <a:endParaRPr lang="en-CA" sz="3200" dirty="0"/>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1136243" y="1416650"/>
            <a:ext cx="10708693" cy="5093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CA" sz="2400" b="1" dirty="0">
                <a:latin typeface="Calibri" panose="020F0502020204030204" pitchFamily="34" charset="0"/>
                <a:cs typeface="Calibri" panose="020F0502020204030204" pitchFamily="34" charset="0"/>
              </a:rPr>
              <a:t>Le personnel doit connaître le présent code de pratiques et en respecter les exigences. </a:t>
            </a:r>
            <a:endParaRPr lang="en-CA" sz="2400" b="1" dirty="0">
              <a:latin typeface="Calibri" panose="020F0502020204030204" pitchFamily="34" charset="0"/>
              <a:cs typeface="Calibri" panose="020F0502020204030204" pitchFamily="34" charset="0"/>
            </a:endParaRPr>
          </a:p>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CA" sz="2400" b="1" dirty="0">
                <a:latin typeface="Calibri" panose="020F0502020204030204" pitchFamily="34" charset="0"/>
                <a:cs typeface="Calibri" panose="020F0502020204030204" pitchFamily="34" charset="0"/>
              </a:rPr>
              <a:t>Le personnel doit avoir les compétences nécessaires pour exécuter les interventions qui lui sont assignées. </a:t>
            </a:r>
            <a:endParaRPr lang="en-CA" sz="2400" b="1" dirty="0">
              <a:latin typeface="Calibri" panose="020F0502020204030204" pitchFamily="34" charset="0"/>
              <a:cs typeface="Calibri" panose="020F0502020204030204" pitchFamily="34" charset="0"/>
            </a:endParaRPr>
          </a:p>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CA" sz="2400" b="1" dirty="0">
                <a:latin typeface="Calibri" panose="020F0502020204030204" pitchFamily="34" charset="0"/>
                <a:cs typeface="Calibri" panose="020F0502020204030204" pitchFamily="34" charset="0"/>
              </a:rPr>
              <a:t>Les gérants doivent superviser le personnel et doivent lui offrir de la formation d’appoint si les pratiques commencent à déroger aux normes de diligence.</a:t>
            </a: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342900" marR="0" lvl="4" indent="-342900" algn="l" defTabSz="914400" rtl="0" eaLnBrk="1" fontAlgn="auto" latinLnBrk="0" hangingPunct="1">
              <a:lnSpc>
                <a:spcPct val="100000"/>
              </a:lnSpc>
              <a:spcBef>
                <a:spcPts val="0"/>
              </a:spcBef>
              <a:spcAft>
                <a:spcPts val="600"/>
              </a:spcAft>
              <a:buClr>
                <a:srgbClr val="FFC000"/>
              </a:buClr>
              <a:buSzPct val="100000"/>
              <a:buFont typeface="Wingdings" panose="05000000000000000000" pitchFamily="2" charset="2"/>
              <a:buChar char="Ø"/>
              <a:tabLst/>
              <a:defRPr/>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FR" sz="2400" i="1" dirty="0">
                <a:latin typeface="Calibri" panose="020F0502020204030204" pitchFamily="34" charset="0"/>
                <a:ea typeface="Calibri" panose="020F0502020204030204" pitchFamily="34" charset="0"/>
                <a:cs typeface="Calibri" panose="020F0502020204030204" pitchFamily="34" charset="0"/>
              </a:rPr>
              <a:t>Remarque : Il s'agit d'une nouvelle section ajoutée au Code pour les bovins laitiers </a:t>
            </a:r>
            <a:endParaRPr lang="en-US" sz="2400" i="1" dirty="0">
              <a:latin typeface="Calibri" panose="020F0502020204030204" pitchFamily="34" charset="0"/>
              <a:ea typeface="Calibri" panose="020F0502020204030204" pitchFamily="34" charset="0"/>
              <a:cs typeface="Calibri" panose="020F0502020204030204" pitchFamily="34" charset="0"/>
            </a:endParaRPr>
          </a:p>
          <a:p>
            <a:pPr marL="342900" marR="0" lvl="4" indent="-342900" algn="l" defTabSz="914400" rtl="0" eaLnBrk="1" fontAlgn="auto" latinLnBrk="0" hangingPunct="1">
              <a:lnSpc>
                <a:spcPct val="100000"/>
              </a:lnSpc>
              <a:spcBef>
                <a:spcPts val="0"/>
              </a:spcBef>
              <a:spcAft>
                <a:spcPts val="600"/>
              </a:spcAft>
              <a:buClr>
                <a:srgbClr val="FFC000"/>
              </a:buClr>
              <a:buSzPct val="100000"/>
              <a:buFont typeface="Wingdings" panose="05000000000000000000" pitchFamily="2" charset="2"/>
              <a:buChar char="Ø"/>
              <a:tabLst/>
              <a:defRPr/>
            </a:pP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583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CA" sz="3200" dirty="0"/>
              <a:t>Section 2 : </a:t>
            </a:r>
            <a:r>
              <a:rPr lang="en-US" sz="3200" dirty="0"/>
              <a:t>Installations et </a:t>
            </a:r>
            <a:r>
              <a:rPr lang="en-US" sz="3200" dirty="0" err="1"/>
              <a:t>logement</a:t>
            </a:r>
            <a:endParaRPr lang="en-CA" sz="3200" dirty="0"/>
          </a:p>
        </p:txBody>
      </p:sp>
      <p:pic>
        <p:nvPicPr>
          <p:cNvPr id="4" name="Image 4" descr="Une image contenant plancher, debout, chien, mammifère&#10;&#10;Description générée automatiquement">
            <a:extLst>
              <a:ext uri="{FF2B5EF4-FFF2-40B4-BE49-F238E27FC236}">
                <a16:creationId xmlns:a16="http://schemas.microsoft.com/office/drawing/2014/main" id="{3951413D-F7CE-D86B-141E-F4C2F6BE0F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206" r="27504"/>
          <a:stretch/>
        </p:blipFill>
        <p:spPr>
          <a:xfrm>
            <a:off x="7671662" y="1912160"/>
            <a:ext cx="2740099" cy="3033680"/>
          </a:xfrm>
          <a:prstGeom prst="rect">
            <a:avLst/>
          </a:prstGeom>
        </p:spPr>
      </p:pic>
      <p:sp>
        <p:nvSpPr>
          <p:cNvPr id="5" name="Content Placeholder 2">
            <a:extLst>
              <a:ext uri="{FF2B5EF4-FFF2-40B4-BE49-F238E27FC236}">
                <a16:creationId xmlns:a16="http://schemas.microsoft.com/office/drawing/2014/main" id="{264495CB-B505-7A34-DCE1-A2892E65CEBF}"/>
              </a:ext>
            </a:extLst>
          </p:cNvPr>
          <p:cNvSpPr txBox="1">
            <a:spLocks/>
          </p:cNvSpPr>
          <p:nvPr/>
        </p:nvSpPr>
        <p:spPr bwMode="auto">
          <a:xfrm>
            <a:off x="2265417" y="2444385"/>
            <a:ext cx="5229225" cy="30296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4"/>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4"/>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4"/>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4"/>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4"/>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4" indent="0" defTabSz="914400" rtl="0" eaLnBrk="1" fontAlgn="auto" latinLnBrk="0" hangingPunct="1">
              <a:lnSpc>
                <a:spcPct val="100000"/>
              </a:lnSpc>
              <a:spcBef>
                <a:spcPts val="0"/>
              </a:spcBef>
              <a:spcAft>
                <a:spcPts val="600"/>
              </a:spcAft>
              <a:buClr>
                <a:srgbClr val="FFC000"/>
              </a:buClr>
              <a:buSzPct val="100000"/>
              <a:buNone/>
              <a:tabLst/>
              <a:defRPr/>
            </a:pPr>
            <a:r>
              <a:rPr lang="en-US" sz="2400" b="1" dirty="0" err="1">
                <a:latin typeface="Calibri" panose="020F0502020204030204" pitchFamily="34" charset="0"/>
                <a:ea typeface="Calibri" panose="020F0502020204030204" pitchFamily="34" charset="0"/>
                <a:cs typeface="Calibri" panose="020F0502020204030204" pitchFamily="34" charset="0"/>
              </a:rPr>
              <a:t>Thèmes</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clés</a:t>
            </a:r>
            <a:r>
              <a:rPr lang="en-US" sz="2400" b="1" dirty="0">
                <a:latin typeface="Calibri" panose="020F0502020204030204" pitchFamily="34" charset="0"/>
                <a:ea typeface="Calibri" panose="020F0502020204030204" pitchFamily="34" charset="0"/>
                <a:cs typeface="Calibri" panose="020F0502020204030204" pitchFamily="34" charset="0"/>
              </a:rPr>
              <a:t>: </a:t>
            </a:r>
          </a:p>
          <a:p>
            <a:pPr marL="342900" marR="0" lvl="4" indent="-342900" defTabSz="914400" rtl="0" eaLnBrk="1" fontAlgn="auto" latinLnBrk="0" hangingPunct="1">
              <a:lnSpc>
                <a:spcPct val="100000"/>
              </a:lnSpc>
              <a:spcBef>
                <a:spcPts val="0"/>
              </a:spcBef>
              <a:spcAft>
                <a:spcPts val="600"/>
              </a:spcAft>
              <a:buClr>
                <a:srgbClr val="FFC000"/>
              </a:buClr>
              <a:buSzPct val="100000"/>
              <a:buFont typeface="Wingdings" panose="05000000000000000000" pitchFamily="2" charset="2"/>
              <a:buChar char="Ø"/>
              <a:tabLst/>
              <a:defRPr/>
            </a:pPr>
            <a:r>
              <a:rPr lang="fr-FR" sz="2400" dirty="0">
                <a:latin typeface="Calibri" panose="020F0502020204030204" pitchFamily="34" charset="0"/>
                <a:ea typeface="Calibri" panose="020F0502020204030204" pitchFamily="34" charset="0"/>
                <a:cs typeface="Calibri" panose="020F0502020204030204" pitchFamily="34" charset="0"/>
              </a:rPr>
              <a:t>Logement des veaux</a:t>
            </a:r>
          </a:p>
          <a:p>
            <a:pPr marL="342900" marR="0" lvl="4" indent="-342900" defTabSz="914400" rtl="0" eaLnBrk="1" fontAlgn="auto" latinLnBrk="0" hangingPunct="1">
              <a:lnSpc>
                <a:spcPct val="100000"/>
              </a:lnSpc>
              <a:spcBef>
                <a:spcPts val="0"/>
              </a:spcBef>
              <a:spcAft>
                <a:spcPts val="600"/>
              </a:spcAft>
              <a:buClr>
                <a:srgbClr val="FFC000"/>
              </a:buClr>
              <a:buSzPct val="100000"/>
              <a:buFont typeface="Wingdings" panose="05000000000000000000" pitchFamily="2" charset="2"/>
              <a:buChar char="Ø"/>
              <a:tabLst/>
              <a:defRPr/>
            </a:pPr>
            <a:r>
              <a:rPr lang="fr-FR" sz="2400" dirty="0">
                <a:latin typeface="Calibri" panose="020F0502020204030204" pitchFamily="34" charset="0"/>
                <a:ea typeface="Calibri" panose="020F0502020204030204" pitchFamily="34" charset="0"/>
                <a:cs typeface="Calibri" panose="020F0502020204030204" pitchFamily="34" charset="0"/>
              </a:rPr>
              <a:t>Logement des vaches en lactation et des vaches taries</a:t>
            </a:r>
          </a:p>
          <a:p>
            <a:pPr marL="342900" marR="0" lvl="4" indent="-342900" defTabSz="914400" rtl="0" eaLnBrk="1" fontAlgn="auto" latinLnBrk="0" hangingPunct="1">
              <a:lnSpc>
                <a:spcPct val="100000"/>
              </a:lnSpc>
              <a:spcBef>
                <a:spcPts val="0"/>
              </a:spcBef>
              <a:spcAft>
                <a:spcPts val="600"/>
              </a:spcAft>
              <a:buClr>
                <a:srgbClr val="FFC000"/>
              </a:buClr>
              <a:buSzPct val="100000"/>
              <a:buFont typeface="Wingdings" panose="05000000000000000000" pitchFamily="2" charset="2"/>
              <a:buChar char="Ø"/>
              <a:tabLst/>
              <a:defRPr/>
            </a:pPr>
            <a:r>
              <a:rPr lang="fr-FR" sz="2400" dirty="0">
                <a:latin typeface="Calibri" panose="020F0502020204030204" pitchFamily="34" charset="0"/>
                <a:ea typeface="Calibri" panose="020F0502020204030204" pitchFamily="34" charset="0"/>
                <a:cs typeface="Calibri" panose="020F0502020204030204" pitchFamily="34" charset="0"/>
              </a:rPr>
              <a:t>Aires de vêlage</a:t>
            </a:r>
          </a:p>
          <a:p>
            <a:pPr marL="342900" marR="0" lvl="4" indent="-342900" defTabSz="914400" rtl="0" eaLnBrk="1" fontAlgn="auto" latinLnBrk="0" hangingPunct="1">
              <a:lnSpc>
                <a:spcPct val="100000"/>
              </a:lnSpc>
              <a:spcBef>
                <a:spcPts val="0"/>
              </a:spcBef>
              <a:spcAft>
                <a:spcPts val="600"/>
              </a:spcAft>
              <a:buClr>
                <a:srgbClr val="FFC000"/>
              </a:buClr>
              <a:buSzPct val="100000"/>
              <a:buFont typeface="Wingdings" panose="05000000000000000000" pitchFamily="2" charset="2"/>
              <a:buChar char="Ø"/>
              <a:tabLst/>
              <a:defRPr/>
            </a:pPr>
            <a:r>
              <a:rPr lang="fr-FR" sz="2400" dirty="0">
                <a:latin typeface="Calibri" panose="020F0502020204030204" pitchFamily="34" charset="0"/>
                <a:ea typeface="Calibri" panose="020F0502020204030204" pitchFamily="34" charset="0"/>
                <a:cs typeface="Calibri" panose="020F0502020204030204" pitchFamily="34" charset="0"/>
              </a:rPr>
              <a:t>Densité</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6291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CA" sz="3200" dirty="0"/>
              <a:t>2.2.1 </a:t>
            </a:r>
            <a:r>
              <a:rPr lang="fr-CA" sz="3200" dirty="0"/>
              <a:t>Systèmes de logement - </a:t>
            </a:r>
            <a:r>
              <a:rPr lang="en-US" sz="3200" dirty="0" err="1"/>
              <a:t>Veaux</a:t>
            </a:r>
            <a:r>
              <a:rPr lang="en-US" sz="3200" dirty="0"/>
              <a:t> (</a:t>
            </a:r>
            <a:r>
              <a:rPr lang="en-US" sz="3200" dirty="0" err="1"/>
              <a:t>avant</a:t>
            </a:r>
            <a:r>
              <a:rPr lang="en-US" sz="3200" dirty="0"/>
              <a:t> le </a:t>
            </a:r>
            <a:r>
              <a:rPr lang="en-US" sz="3200" dirty="0" err="1"/>
              <a:t>sevrage</a:t>
            </a:r>
            <a:r>
              <a:rPr lang="en-US" sz="3200" dirty="0"/>
              <a:t>)</a:t>
            </a:r>
            <a:endParaRPr lang="en-CA" sz="3200" dirty="0"/>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1136243" y="1416649"/>
            <a:ext cx="10708693" cy="41193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CA" sz="2400" b="1" dirty="0">
                <a:latin typeface="Calibri" panose="020F0502020204030204" pitchFamily="34" charset="0"/>
                <a:cs typeface="Calibri" panose="020F0502020204030204" pitchFamily="34" charset="0"/>
              </a:rPr>
              <a:t>Pour tous les systèmes de logement des veaux : </a:t>
            </a:r>
            <a:endParaRPr lang="en-CA" sz="2400" b="1" dirty="0">
              <a:latin typeface="Calibri" panose="020F0502020204030204" pitchFamily="34" charset="0"/>
              <a:cs typeface="Calibri" panose="020F0502020204030204" pitchFamily="34" charset="0"/>
            </a:endParaRPr>
          </a:p>
          <a:p>
            <a:pPr marL="640080" lvl="5" indent="-342900" defTabSz="914400" fontAlgn="auto">
              <a:lnSpc>
                <a:spcPct val="100000"/>
              </a:lnSpc>
              <a:spcBef>
                <a:spcPts val="0"/>
              </a:spcBef>
              <a:spcAft>
                <a:spcPts val="600"/>
              </a:spcAft>
              <a:buClr>
                <a:srgbClr val="FFC000"/>
              </a:buClr>
              <a:buSzPct val="100000"/>
              <a:buFont typeface="Wingdings" panose="05000000000000000000" pitchFamily="2" charset="2"/>
              <a:buChar char="Ø"/>
              <a:tabLst/>
              <a:defRPr/>
            </a:pPr>
            <a:r>
              <a:rPr lang="fr-CA" sz="2400" dirty="0">
                <a:latin typeface="Calibri" panose="020F0502020204030204" pitchFamily="34" charset="0"/>
                <a:cs typeface="Calibri" panose="020F0502020204030204" pitchFamily="34" charset="0"/>
              </a:rPr>
              <a:t>Le logement des veaux doit leur permettre de se lever et de se coucher avec aisance, de se </a:t>
            </a:r>
            <a:r>
              <a:rPr lang="fr-CA" sz="2400" b="1" dirty="0">
                <a:latin typeface="Calibri" panose="020F0502020204030204" pitchFamily="34" charset="0"/>
                <a:cs typeface="Calibri" panose="020F0502020204030204" pitchFamily="34" charset="0"/>
              </a:rPr>
              <a:t>retourner complètement</a:t>
            </a:r>
            <a:r>
              <a:rPr lang="fr-CA" sz="2400" dirty="0">
                <a:latin typeface="Calibri" panose="020F0502020204030204" pitchFamily="34" charset="0"/>
                <a:cs typeface="Calibri" panose="020F0502020204030204" pitchFamily="34" charset="0"/>
              </a:rPr>
              <a:t>, </a:t>
            </a:r>
            <a:r>
              <a:rPr lang="fr-CA" sz="2400" b="1" dirty="0">
                <a:latin typeface="Calibri" panose="020F0502020204030204" pitchFamily="34" charset="0"/>
                <a:cs typeface="Calibri" panose="020F0502020204030204" pitchFamily="34" charset="0"/>
              </a:rPr>
              <a:t>de se tenir debout (sans toucher le haut de l’enceinte), d’adopter</a:t>
            </a:r>
            <a:r>
              <a:rPr lang="fr-CA" sz="2400" dirty="0">
                <a:latin typeface="Calibri" panose="020F0502020204030204" pitchFamily="34" charset="0"/>
                <a:cs typeface="Calibri" panose="020F0502020204030204" pitchFamily="34" charset="0"/>
              </a:rPr>
              <a:t> </a:t>
            </a:r>
            <a:r>
              <a:rPr lang="fr-CA" sz="2400" b="1" dirty="0">
                <a:latin typeface="Calibri" panose="020F0502020204030204" pitchFamily="34" charset="0"/>
                <a:cs typeface="Calibri" panose="020F0502020204030204" pitchFamily="34" charset="0"/>
              </a:rPr>
              <a:t>des postures de repos </a:t>
            </a:r>
            <a:r>
              <a:rPr lang="fr-CA" sz="2400" dirty="0">
                <a:latin typeface="Calibri" panose="020F0502020204030204" pitchFamily="34" charset="0"/>
                <a:cs typeface="Calibri" panose="020F0502020204030204" pitchFamily="34" charset="0"/>
              </a:rPr>
              <a:t>en décubitus sternal et latéral, de faire leur toilette et d’être en contact visuel avec d’autres bovins. </a:t>
            </a:r>
            <a:endParaRPr lang="en-CA" sz="2400" dirty="0">
              <a:latin typeface="Calibri" panose="020F0502020204030204" pitchFamily="34" charset="0"/>
              <a:cs typeface="Calibri" panose="020F0502020204030204" pitchFamily="34" charset="0"/>
            </a:endParaRPr>
          </a:p>
          <a:p>
            <a:pPr marL="640080" marR="0" lvl="5" indent="-342900" defTabSz="914400">
              <a:spcBef>
                <a:spcPts val="0"/>
              </a:spcBef>
              <a:spcAft>
                <a:spcPts val="600"/>
              </a:spcAft>
              <a:buClr>
                <a:srgbClr val="FFC000"/>
              </a:buClr>
              <a:buSzPct val="100000"/>
              <a:buFont typeface="Wingdings" panose="05000000000000000000" pitchFamily="2" charset="2"/>
              <a:buChar char="Ø"/>
              <a:defRPr/>
            </a:pPr>
            <a:r>
              <a:rPr lang="fr-CA" sz="2400" dirty="0">
                <a:latin typeface="Calibri" panose="020F0502020204030204" pitchFamily="34" charset="0"/>
                <a:cs typeface="Calibri" panose="020F0502020204030204" pitchFamily="34" charset="0"/>
              </a:rPr>
              <a:t>Lorsque les jeunes veaux sont logés en groupe, les espaces de repos avec litière doivent être suffisamment grands pour permettre à tous les veaux de se reposer confortablement en même temps.</a:t>
            </a:r>
            <a:endParaRPr lang="en-CA" sz="2400" dirty="0">
              <a:latin typeface="Calibri" panose="020F0502020204030204" pitchFamily="34" charset="0"/>
              <a:cs typeface="Calibri" panose="020F0502020204030204" pitchFamily="34" charset="0"/>
            </a:endParaRPr>
          </a:p>
          <a:p>
            <a:pPr marL="640080" marR="0" lvl="5" indent="-342900" defTabSz="914400">
              <a:spcBef>
                <a:spcPts val="0"/>
              </a:spcBef>
              <a:spcAft>
                <a:spcPts val="600"/>
              </a:spcAft>
              <a:buClr>
                <a:srgbClr val="FFC000"/>
              </a:buClr>
              <a:buSzPct val="100000"/>
              <a:buFont typeface="Wingdings" panose="05000000000000000000" pitchFamily="2" charset="2"/>
              <a:buChar char="Ø"/>
              <a:defRPr/>
            </a:pPr>
            <a:r>
              <a:rPr lang="fr-CA" sz="2400" b="1" dirty="0">
                <a:latin typeface="Calibri" panose="020F0502020204030204" pitchFamily="34" charset="0"/>
                <a:cs typeface="Calibri" panose="020F0502020204030204" pitchFamily="34" charset="0"/>
              </a:rPr>
              <a:t>Là où la pratique d’attacher les veaux est permise, l’attache doit avoir un collier.</a:t>
            </a:r>
            <a:endParaRPr lang="en-CA"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4586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D0709C-838F-4A44-723E-BED35A9ADFCB}"/>
              </a:ext>
            </a:extLst>
          </p:cNvPr>
          <p:cNvSpPr/>
          <p:nvPr/>
        </p:nvSpPr>
        <p:spPr>
          <a:xfrm>
            <a:off x="0" y="4896851"/>
            <a:ext cx="12192000" cy="1898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lnSpc>
                <a:spcPct val="100000"/>
              </a:lnSpc>
            </a:pPr>
            <a:r>
              <a:rPr lang="en-CA" sz="3200" dirty="0"/>
              <a:t>2.2.1 </a:t>
            </a:r>
            <a:r>
              <a:rPr lang="fr-CA" sz="3200" dirty="0"/>
              <a:t>Systèmes de logement - </a:t>
            </a:r>
            <a:r>
              <a:rPr lang="en-US" sz="3200" dirty="0" err="1"/>
              <a:t>Veaux</a:t>
            </a:r>
            <a:r>
              <a:rPr lang="en-US" sz="3200" dirty="0"/>
              <a:t> (</a:t>
            </a:r>
            <a:r>
              <a:rPr lang="en-US" sz="3200" dirty="0" err="1"/>
              <a:t>avant</a:t>
            </a:r>
            <a:r>
              <a:rPr lang="en-US" sz="3200" dirty="0"/>
              <a:t> le </a:t>
            </a:r>
            <a:r>
              <a:rPr lang="en-US" sz="3200" dirty="0" err="1"/>
              <a:t>sevrage</a:t>
            </a:r>
            <a:r>
              <a:rPr lang="en-US" sz="3200" dirty="0"/>
              <a:t>) </a:t>
            </a:r>
            <a:r>
              <a:rPr lang="en-CA" sz="3200" dirty="0"/>
              <a:t>suite</a:t>
            </a:r>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1136243" y="1416649"/>
            <a:ext cx="10708693" cy="41193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CA" sz="2400" b="1" dirty="0">
                <a:latin typeface="Calibri" panose="020F0502020204030204" pitchFamily="34" charset="0"/>
                <a:cs typeface="Calibri" panose="020F0502020204030204" pitchFamily="34" charset="0"/>
              </a:rPr>
              <a:t>Pour le logement des veaux à l’intérieur :</a:t>
            </a:r>
            <a:endParaRPr lang="en-CA" sz="2400" b="1" dirty="0">
              <a:latin typeface="Calibri" panose="020F0502020204030204" pitchFamily="34" charset="0"/>
              <a:cs typeface="Calibri" panose="020F0502020204030204" pitchFamily="34" charset="0"/>
            </a:endParaRPr>
          </a:p>
          <a:p>
            <a:pPr marL="640080" marR="0" lvl="5" indent="-342900" defTabSz="914400">
              <a:spcBef>
                <a:spcPts val="0"/>
              </a:spcBef>
              <a:spcAft>
                <a:spcPts val="600"/>
              </a:spcAft>
              <a:buClr>
                <a:srgbClr val="FFC000"/>
              </a:buClr>
              <a:buSzPct val="100000"/>
              <a:buFont typeface="Wingdings" panose="05000000000000000000" pitchFamily="2" charset="2"/>
              <a:buChar char="Ø"/>
              <a:defRPr/>
            </a:pPr>
            <a:r>
              <a:rPr lang="fr-CA" sz="2400" b="1" dirty="0">
                <a:latin typeface="Calibri" panose="020F0502020204030204" pitchFamily="34" charset="0"/>
                <a:cs typeface="Calibri" panose="020F0502020204030204" pitchFamily="34" charset="0"/>
              </a:rPr>
              <a:t>Les veaux logés à l’intérieur ne doivent pas être attachés dans les conditions normales.</a:t>
            </a:r>
            <a:endParaRPr lang="en-CA" sz="2400" b="1" dirty="0">
              <a:latin typeface="Calibri" panose="020F0502020204030204" pitchFamily="34" charset="0"/>
              <a:cs typeface="Calibri" panose="020F0502020204030204" pitchFamily="34" charset="0"/>
            </a:endParaRPr>
          </a:p>
          <a:p>
            <a:pPr marL="640080" marR="0" lvl="5" indent="-342900" defTabSz="914400">
              <a:spcBef>
                <a:spcPts val="0"/>
              </a:spcBef>
              <a:spcAft>
                <a:spcPts val="600"/>
              </a:spcAft>
              <a:buClr>
                <a:srgbClr val="FFC000"/>
              </a:buClr>
              <a:buSzPct val="100000"/>
              <a:buFont typeface="Wingdings" panose="05000000000000000000" pitchFamily="2" charset="2"/>
              <a:buChar char="Ø"/>
              <a:defRPr/>
            </a:pPr>
            <a:r>
              <a:rPr lang="fr-CA" sz="2400" b="1" dirty="0">
                <a:latin typeface="Calibri" panose="020F0502020204030204" pitchFamily="34" charset="0"/>
                <a:cs typeface="Calibri" panose="020F0502020204030204" pitchFamily="34" charset="0"/>
              </a:rPr>
              <a:t>Les producteurs qui élèvent des veaux individuellement doivent élaborer un plan pour passer à une méthode de logement à deux ou en groupe, en consultation avec un médecin vétérinaire ou un autre conseiller qualifié. </a:t>
            </a:r>
            <a:endParaRPr lang="en-CA" sz="2400" b="1" dirty="0">
              <a:latin typeface="Calibri" panose="020F0502020204030204" pitchFamily="34" charset="0"/>
              <a:cs typeface="Calibri" panose="020F0502020204030204" pitchFamily="34" charset="0"/>
            </a:endParaRPr>
          </a:p>
          <a:p>
            <a:pPr marL="640080" lvl="5" indent="-342900" defTabSz="914400">
              <a:spcBef>
                <a:spcPts val="0"/>
              </a:spcBef>
              <a:spcAft>
                <a:spcPts val="600"/>
              </a:spcAft>
              <a:buClr>
                <a:srgbClr val="FFC000"/>
              </a:buClr>
              <a:buSzPct val="100000"/>
              <a:buFont typeface="Wingdings" panose="05000000000000000000" pitchFamily="2" charset="2"/>
              <a:buChar char="Ø"/>
              <a:defRPr/>
            </a:pPr>
            <a:r>
              <a:rPr lang="en-US" sz="2400" b="1" dirty="0">
                <a:latin typeface="Calibri" panose="020F0502020204030204" pitchFamily="34" charset="0"/>
                <a:cs typeface="Calibri" panose="020F0502020204030204" pitchFamily="34" charset="0"/>
              </a:rPr>
              <a:t>À </a:t>
            </a:r>
            <a:r>
              <a:rPr lang="en-US" sz="2400" b="1" dirty="0" err="1">
                <a:latin typeface="Calibri" panose="020F0502020204030204" pitchFamily="34" charset="0"/>
                <a:cs typeface="Calibri" panose="020F0502020204030204" pitchFamily="34" charset="0"/>
              </a:rPr>
              <a:t>compter</a:t>
            </a:r>
            <a:r>
              <a:rPr lang="en-US" sz="2400" b="1" dirty="0">
                <a:latin typeface="Calibri" panose="020F0502020204030204" pitchFamily="34" charset="0"/>
                <a:cs typeface="Calibri" panose="020F0502020204030204" pitchFamily="34" charset="0"/>
              </a:rPr>
              <a:t> du 1</a:t>
            </a:r>
            <a:r>
              <a:rPr lang="en-US" sz="2400" b="1" baseline="30000" dirty="0">
                <a:latin typeface="Calibri" panose="020F0502020204030204" pitchFamily="34" charset="0"/>
                <a:cs typeface="Calibri" panose="020F0502020204030204" pitchFamily="34" charset="0"/>
              </a:rPr>
              <a:t>er</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avril</a:t>
            </a:r>
            <a:r>
              <a:rPr lang="en-US" sz="2400" b="1" dirty="0">
                <a:latin typeface="Calibri" panose="020F0502020204030204" pitchFamily="34" charset="0"/>
                <a:cs typeface="Calibri" panose="020F0502020204030204" pitchFamily="34" charset="0"/>
              </a:rPr>
              <a:t> 2031, les </a:t>
            </a:r>
            <a:r>
              <a:rPr lang="en-US" sz="2400" b="1" dirty="0" err="1">
                <a:latin typeface="Calibri" panose="020F0502020204030204" pitchFamily="34" charset="0"/>
                <a:cs typeface="Calibri" panose="020F0502020204030204" pitchFamily="34" charset="0"/>
              </a:rPr>
              <a:t>veaux</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sains</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robustes</a:t>
            </a:r>
            <a:r>
              <a:rPr lang="en-US" sz="2400" b="1" dirty="0">
                <a:latin typeface="Calibri" panose="020F0502020204030204" pitchFamily="34" charset="0"/>
                <a:cs typeface="Calibri" panose="020F0502020204030204" pitchFamily="34" charset="0"/>
              </a:rPr>
              <a:t> et compatibles </a:t>
            </a:r>
            <a:r>
              <a:rPr lang="en-US" sz="2400" b="1" dirty="0" err="1">
                <a:latin typeface="Calibri" panose="020F0502020204030204" pitchFamily="34" charset="0"/>
                <a:cs typeface="Calibri" panose="020F0502020204030204" pitchFamily="34" charset="0"/>
              </a:rPr>
              <a:t>devront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être</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logés</a:t>
            </a:r>
            <a:r>
              <a:rPr lang="en-US" sz="2400" b="1" dirty="0">
                <a:latin typeface="Calibri" panose="020F0502020204030204" pitchFamily="34" charset="0"/>
                <a:cs typeface="Calibri" panose="020F0502020204030204" pitchFamily="34" charset="0"/>
              </a:rPr>
              <a:t> deux par deux </a:t>
            </a:r>
            <a:r>
              <a:rPr lang="en-US" sz="2400" b="1" dirty="0" err="1">
                <a:latin typeface="Calibri" panose="020F0502020204030204" pitchFamily="34" charset="0"/>
                <a:cs typeface="Calibri" panose="020F0502020204030204" pitchFamily="34" charset="0"/>
              </a:rPr>
              <a:t>ou</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en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groupes</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avant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l’âge</a:t>
            </a:r>
            <a:r>
              <a:rPr lang="en-US" sz="2400" b="1" dirty="0">
                <a:latin typeface="Calibri" panose="020F0502020204030204" pitchFamily="34" charset="0"/>
                <a:cs typeface="Calibri" panose="020F0502020204030204" pitchFamily="34" charset="0"/>
              </a:rPr>
              <a:t> de 4 semaines.</a:t>
            </a:r>
            <a:r>
              <a:rPr lang="en-US" sz="2400" b="1" baseline="30000" dirty="0">
                <a:latin typeface="Calibri" panose="020F0502020204030204" pitchFamily="34" charset="0"/>
                <a:cs typeface="Calibri" panose="020F0502020204030204" pitchFamily="34" charset="0"/>
              </a:rPr>
              <a:t>1</a:t>
            </a:r>
          </a:p>
          <a:p>
            <a:pPr marL="982980" lvl="6" indent="-342900" defTabSz="914400">
              <a:spcBef>
                <a:spcPts val="0"/>
              </a:spcBef>
              <a:spcAft>
                <a:spcPts val="600"/>
              </a:spcAft>
              <a:buClr>
                <a:srgbClr val="FFC000"/>
              </a:buClr>
              <a:buSzPct val="100000"/>
              <a:buFont typeface="Wingdings" panose="05000000000000000000" pitchFamily="2" charset="2"/>
              <a:buChar char="Ø"/>
              <a:defRPr/>
            </a:pPr>
            <a:r>
              <a:rPr lang="fr-FR" sz="2400" i="1" dirty="0">
                <a:effectLst/>
                <a:latin typeface="Calibri" panose="020F0502020204030204" pitchFamily="34" charset="0"/>
                <a:ea typeface="Calibri" panose="020F0502020204030204" pitchFamily="34" charset="0"/>
                <a:cs typeface="Times New Roman" panose="02020603050405020304" pitchFamily="18" charset="0"/>
              </a:rPr>
              <a:t>(Remarque : L’entrée en vigueur proposée dans la version préliminaire de la période de commentaires publics (PCP) est le 1er janvier 2033, de 2 à 4 semaines - à l’intérieur et à l’extérieur).</a:t>
            </a:r>
            <a:endParaRPr lang="fr-CA" sz="2400" dirty="0">
              <a:effectLst/>
              <a:latin typeface="Calibri" panose="020F0502020204030204" pitchFamily="34" charset="0"/>
              <a:ea typeface="Calibri" panose="020F0502020204030204" pitchFamily="34" charset="0"/>
              <a:cs typeface="Times New Roman" panose="02020603050405020304" pitchFamily="18" charset="0"/>
            </a:endParaRPr>
          </a:p>
          <a:p>
            <a:pPr marL="982980" lvl="6" indent="-342900" defTabSz="914400">
              <a:spcBef>
                <a:spcPts val="0"/>
              </a:spcBef>
              <a:spcAft>
                <a:spcPts val="600"/>
              </a:spcAft>
              <a:buClr>
                <a:srgbClr val="FFC000"/>
              </a:buClr>
              <a:buSzPct val="100000"/>
              <a:buFont typeface="Wingdings" panose="05000000000000000000" pitchFamily="2" charset="2"/>
              <a:buChar char="Ø"/>
              <a:defRPr/>
            </a:pP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3D5A6DF-0CB7-EB34-6E52-9D396B5E03E2}"/>
              </a:ext>
            </a:extLst>
          </p:cNvPr>
          <p:cNvSpPr txBox="1">
            <a:spLocks/>
          </p:cNvSpPr>
          <p:nvPr/>
        </p:nvSpPr>
        <p:spPr bwMode="auto">
          <a:xfrm>
            <a:off x="1385625" y="5524840"/>
            <a:ext cx="10708693" cy="1026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85000" lnSpcReduction="20000"/>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4" indent="0" eaLnBrk="1" fontAlgn="auto" hangingPunct="1">
              <a:lnSpc>
                <a:spcPct val="100000"/>
              </a:lnSpc>
              <a:spcBef>
                <a:spcPts val="0"/>
              </a:spcBef>
              <a:spcAft>
                <a:spcPts val="600"/>
              </a:spcAft>
              <a:buClr>
                <a:srgbClr val="FFC000"/>
              </a:buClr>
              <a:buSzPct val="100000"/>
              <a:buNone/>
              <a:defRPr/>
            </a:pPr>
            <a:r>
              <a:rPr lang="en-US" sz="1600" b="1" baseline="30000" dirty="0">
                <a:latin typeface="Calibri" panose="020F0502020204030204" pitchFamily="34" charset="0"/>
                <a:ea typeface="Calibri" panose="020F0502020204030204" pitchFamily="34" charset="0"/>
                <a:cs typeface="Calibri" panose="020F0502020204030204" pitchFamily="34" charset="0"/>
              </a:rPr>
              <a:t>1 </a:t>
            </a:r>
            <a:r>
              <a:rPr lang="fr-CA" sz="1900" b="1" dirty="0">
                <a:effectLst/>
                <a:latin typeface="Calibri" panose="020F0502020204030204" pitchFamily="34" charset="0"/>
                <a:ea typeface="Times New Roman" panose="02020603050405020304" pitchFamily="18" charset="0"/>
                <a:cs typeface="Times New Roman" panose="02020603050405020304" pitchFamily="18" charset="0"/>
              </a:rPr>
              <a:t>Le passage à un logement à deux/en groupe pourrait devoir être retardé pour les veaux chétifs ou en mauvaise santé. Une fois logés à deux ou en groupe, certains veaux pourraient devoir revenir à un logement individuel s’ils ont un problème de santé susceptible de s’améliorer avec la séparation. Le passage à un logement à deux/en groupe pourrait aussi devoir être retardé s’il n’y a pas un nombre suffisant de veaux dont l’âge, la taille et la vitesse d’abreuvement sont compatibles. </a:t>
            </a:r>
            <a:endParaRPr lang="en-CA" sz="1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4" indent="0" algn="l" defTabSz="914400" rtl="0" eaLnBrk="1" fontAlgn="auto" latinLnBrk="0" hangingPunct="1">
              <a:lnSpc>
                <a:spcPct val="100000"/>
              </a:lnSpc>
              <a:spcBef>
                <a:spcPts val="0"/>
              </a:spcBef>
              <a:spcAft>
                <a:spcPts val="600"/>
              </a:spcAft>
              <a:buClr>
                <a:srgbClr val="FFC000"/>
              </a:buClr>
              <a:buSzPct val="100000"/>
              <a:buNone/>
              <a:tabLst/>
              <a:defRPr/>
            </a:pPr>
            <a:endParaRPr lang="en-US" sz="16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628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CA" sz="3200" dirty="0"/>
              <a:t>2.2.1 </a:t>
            </a:r>
            <a:r>
              <a:rPr lang="fr-CA" sz="3200" dirty="0"/>
              <a:t>Systèmes de logement - </a:t>
            </a:r>
            <a:r>
              <a:rPr lang="en-US" sz="3200" dirty="0" err="1"/>
              <a:t>Veaux</a:t>
            </a:r>
            <a:r>
              <a:rPr lang="en-US" sz="3200" dirty="0"/>
              <a:t> (</a:t>
            </a:r>
            <a:r>
              <a:rPr lang="en-US" sz="3200" dirty="0" err="1"/>
              <a:t>avant</a:t>
            </a:r>
            <a:r>
              <a:rPr lang="en-US" sz="3200" dirty="0"/>
              <a:t> le </a:t>
            </a:r>
            <a:r>
              <a:rPr lang="en-US" sz="3200" dirty="0" err="1"/>
              <a:t>sevrage</a:t>
            </a:r>
            <a:r>
              <a:rPr lang="en-US" sz="3200" dirty="0"/>
              <a:t>) </a:t>
            </a:r>
            <a:r>
              <a:rPr lang="en-CA" sz="3200" dirty="0"/>
              <a:t>suite</a:t>
            </a:r>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1136243" y="1416650"/>
            <a:ext cx="10708693" cy="5093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CA" sz="2400" b="1" dirty="0">
                <a:latin typeface="Calibri" panose="020F0502020204030204" pitchFamily="34" charset="0"/>
                <a:cs typeface="Calibri" panose="020F0502020204030204" pitchFamily="34" charset="0"/>
              </a:rPr>
              <a:t>Huches et autres types de logement à l’extérieur :</a:t>
            </a:r>
            <a:endParaRPr lang="en-CA" sz="2400" b="1" dirty="0">
              <a:latin typeface="Calibri" panose="020F0502020204030204" pitchFamily="34" charset="0"/>
              <a:cs typeface="Calibri" panose="020F0502020204030204" pitchFamily="34" charset="0"/>
            </a:endParaRPr>
          </a:p>
          <a:p>
            <a:pPr marL="640080" marR="0" lvl="5" indent="-342900" defTabSz="914400">
              <a:spcBef>
                <a:spcPts val="0"/>
              </a:spcBef>
              <a:spcAft>
                <a:spcPts val="600"/>
              </a:spcAft>
              <a:buClr>
                <a:srgbClr val="FFC000"/>
              </a:buClr>
              <a:buSzPct val="100000"/>
              <a:buFont typeface="Wingdings" panose="05000000000000000000" pitchFamily="2" charset="2"/>
              <a:buChar char="Ø"/>
              <a:defRPr/>
            </a:pPr>
            <a:r>
              <a:rPr lang="fr-CA" sz="2400" b="1" dirty="0">
                <a:latin typeface="Calibri" panose="020F0502020204030204" pitchFamily="34" charset="0"/>
                <a:cs typeface="Calibri" panose="020F0502020204030204" pitchFamily="34" charset="0"/>
              </a:rPr>
              <a:t>Les veaux logés à l’extérieur, notamment dans des huches, doivent être en contact physique avec un autre veau, sauf s’ils doivent être séparés pour des raisons de santé ou protégés des intempéries. </a:t>
            </a:r>
            <a:endParaRPr lang="en-CA" sz="2400" b="1" dirty="0">
              <a:latin typeface="Calibri" panose="020F0502020204030204" pitchFamily="34" charset="0"/>
              <a:cs typeface="Calibri" panose="020F0502020204030204" pitchFamily="34" charset="0"/>
            </a:endParaRPr>
          </a:p>
          <a:p>
            <a:pPr marL="640080" marR="0" lvl="5" indent="-342900" defTabSz="914400">
              <a:spcBef>
                <a:spcPts val="0"/>
              </a:spcBef>
              <a:spcAft>
                <a:spcPts val="600"/>
              </a:spcAft>
              <a:buClr>
                <a:srgbClr val="FFC000"/>
              </a:buClr>
              <a:buSzPct val="100000"/>
              <a:buFont typeface="Wingdings" panose="05000000000000000000" pitchFamily="2" charset="2"/>
              <a:buChar char="Ø"/>
              <a:defRPr/>
            </a:pPr>
            <a:r>
              <a:rPr lang="fr-CA" sz="2400" b="1" dirty="0">
                <a:latin typeface="Calibri" panose="020F0502020204030204" pitchFamily="34" charset="0"/>
                <a:cs typeface="Calibri" panose="020F0502020204030204" pitchFamily="34" charset="0"/>
              </a:rPr>
              <a:t>Les veaux ne peuvent être attachés que s’ils sont logés dans des huches donnant accès à un espace à l’extérieur de la huche.</a:t>
            </a: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982980" lvl="6" indent="-342900" defTabSz="914400">
              <a:spcBef>
                <a:spcPts val="0"/>
              </a:spcBef>
              <a:spcAft>
                <a:spcPts val="600"/>
              </a:spcAft>
              <a:buClr>
                <a:srgbClr val="FFC000"/>
              </a:buClr>
              <a:buSzPct val="100000"/>
              <a:buFont typeface="Wingdings" panose="05000000000000000000" pitchFamily="2" charset="2"/>
              <a:buChar char="Ø"/>
              <a:defRPr/>
            </a:pPr>
            <a:r>
              <a:rPr lang="fr-FR" sz="2200" i="1" dirty="0">
                <a:effectLst/>
                <a:latin typeface="Calibri" panose="020F0502020204030204" pitchFamily="34" charset="0"/>
                <a:ea typeface="Calibri" panose="020F0502020204030204" pitchFamily="34" charset="0"/>
                <a:cs typeface="Times New Roman" panose="02020603050405020304" pitchFamily="18" charset="0"/>
              </a:rPr>
              <a:t>(Remarque : L’entrée en vigueur proposée dans la version préliminaire de la PCP est le 1</a:t>
            </a:r>
            <a:r>
              <a:rPr lang="fr-FR" sz="2200" i="1" baseline="30000" dirty="0">
                <a:effectLst/>
                <a:latin typeface="Calibri" panose="020F0502020204030204" pitchFamily="34" charset="0"/>
                <a:ea typeface="Calibri" panose="020F0502020204030204" pitchFamily="34" charset="0"/>
                <a:cs typeface="Times New Roman" panose="02020603050405020304" pitchFamily="18" charset="0"/>
              </a:rPr>
              <a:t>er</a:t>
            </a:r>
            <a:r>
              <a:rPr lang="fr-FR" sz="2200" i="1" dirty="0">
                <a:effectLst/>
                <a:latin typeface="Calibri" panose="020F0502020204030204" pitchFamily="34" charset="0"/>
                <a:ea typeface="Calibri" panose="020F0502020204030204" pitchFamily="34" charset="0"/>
                <a:cs typeface="Times New Roman" panose="02020603050405020304" pitchFamily="18" charset="0"/>
              </a:rPr>
              <a:t> janvier 2029 et interdira la contention des veaux, qui devront avoir accès à une zone extérieure. Le Comité a apporté des modifications pour tenir compte des préoccupations soulevées dans la version préliminaire de la PCP)</a:t>
            </a:r>
            <a:endParaRPr lang="fr-CA" sz="2200" dirty="0">
              <a:effectLst/>
              <a:latin typeface="Calibri" panose="020F0502020204030204" pitchFamily="34" charset="0"/>
              <a:ea typeface="Calibri" panose="020F0502020204030204" pitchFamily="34" charset="0"/>
              <a:cs typeface="Times New Roman" panose="02020603050405020304" pitchFamily="18" charset="0"/>
            </a:endParaRPr>
          </a:p>
          <a:p>
            <a:pPr marL="982980" lvl="6" indent="-342900" defTabSz="914400">
              <a:spcBef>
                <a:spcPts val="0"/>
              </a:spcBef>
              <a:spcAft>
                <a:spcPts val="600"/>
              </a:spcAft>
              <a:buClr>
                <a:srgbClr val="FFC000"/>
              </a:buClr>
              <a:buSzPct val="100000"/>
              <a:buFont typeface="Wingdings" panose="05000000000000000000" pitchFamily="2" charset="2"/>
              <a:buChar char="Ø"/>
              <a:defRPr/>
            </a:pP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pic>
        <p:nvPicPr>
          <p:cNvPr id="3" name="Image 4" descr="Une image contenant vache, herbe, debout, terrain&#10;&#10;Description générée automatiquement">
            <a:extLst>
              <a:ext uri="{FF2B5EF4-FFF2-40B4-BE49-F238E27FC236}">
                <a16:creationId xmlns:a16="http://schemas.microsoft.com/office/drawing/2014/main" id="{900CE5E9-2470-31DE-D7E5-E5EBBF98C9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4554" y="5441350"/>
            <a:ext cx="1609057" cy="1068308"/>
          </a:xfrm>
          <a:prstGeom prst="rect">
            <a:avLst/>
          </a:prstGeom>
        </p:spPr>
      </p:pic>
      <p:sp>
        <p:nvSpPr>
          <p:cNvPr id="5" name="ZoneTexte 7">
            <a:extLst>
              <a:ext uri="{FF2B5EF4-FFF2-40B4-BE49-F238E27FC236}">
                <a16:creationId xmlns:a16="http://schemas.microsoft.com/office/drawing/2014/main" id="{E431D305-D754-2893-A928-3B2FE4279F18}"/>
              </a:ext>
            </a:extLst>
          </p:cNvPr>
          <p:cNvSpPr txBox="1"/>
          <p:nvPr/>
        </p:nvSpPr>
        <p:spPr>
          <a:xfrm>
            <a:off x="8483897" y="6509658"/>
            <a:ext cx="4319428" cy="276999"/>
          </a:xfrm>
          <a:prstGeom prst="rect">
            <a:avLst/>
          </a:prstGeom>
          <a:noFill/>
        </p:spPr>
        <p:txBody>
          <a:bodyPr wrap="square" rtlCol="0">
            <a:spAutoFit/>
          </a:bodyPr>
          <a:lstStyle/>
          <a:p>
            <a:r>
              <a:rPr lang="fr-CA" sz="1200" dirty="0"/>
              <a:t>Nolan Agricultural and </a:t>
            </a:r>
            <a:r>
              <a:rPr lang="fr-CA" sz="1200" dirty="0" err="1"/>
              <a:t>Livestock</a:t>
            </a:r>
            <a:r>
              <a:rPr lang="fr-CA" sz="1200" dirty="0"/>
              <a:t> Group</a:t>
            </a:r>
          </a:p>
        </p:txBody>
      </p:sp>
    </p:spTree>
    <p:extLst>
      <p:ext uri="{BB962C8B-B14F-4D97-AF65-F5344CB8AC3E}">
        <p14:creationId xmlns:p14="http://schemas.microsoft.com/office/powerpoint/2010/main" val="3403571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CA" sz="3200" dirty="0"/>
              <a:t>2.2.2 </a:t>
            </a:r>
            <a:r>
              <a:rPr lang="fr-CA" sz="3200" dirty="0"/>
              <a:t>Systèmes de logement </a:t>
            </a:r>
            <a:r>
              <a:rPr lang="en-CA" sz="3200" dirty="0"/>
              <a:t>– </a:t>
            </a:r>
            <a:r>
              <a:rPr lang="en-US" sz="3200" dirty="0" err="1"/>
              <a:t>Génisses</a:t>
            </a:r>
            <a:endParaRPr lang="en-CA" sz="3200" dirty="0"/>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1136243" y="1416650"/>
            <a:ext cx="10708693" cy="5093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CA" sz="2400" dirty="0">
                <a:latin typeface="Calibri" panose="020F0502020204030204" pitchFamily="34" charset="0"/>
                <a:cs typeface="Calibri" panose="020F0502020204030204" pitchFamily="34" charset="0"/>
              </a:rPr>
              <a:t>Le logement doit être conçu pour permettre aux </a:t>
            </a:r>
            <a:r>
              <a:rPr lang="fr-CA" sz="2400" b="1" dirty="0">
                <a:latin typeface="Calibri" panose="020F0502020204030204" pitchFamily="34" charset="0"/>
                <a:cs typeface="Calibri" panose="020F0502020204030204" pitchFamily="34" charset="0"/>
              </a:rPr>
              <a:t>génisses</a:t>
            </a:r>
            <a:r>
              <a:rPr lang="fr-CA" sz="2400" dirty="0">
                <a:latin typeface="Calibri" panose="020F0502020204030204" pitchFamily="34" charset="0"/>
                <a:cs typeface="Calibri" panose="020F0502020204030204" pitchFamily="34" charset="0"/>
              </a:rPr>
              <a:t> de se lever et de se coucher avec aisance, d’adopter des positions de repos naturelles, </a:t>
            </a:r>
            <a:r>
              <a:rPr lang="fr-CA" sz="2400" b="1" dirty="0">
                <a:latin typeface="Calibri" panose="020F0502020204030204" pitchFamily="34" charset="0"/>
                <a:cs typeface="Calibri" panose="020F0502020204030204" pitchFamily="34" charset="0"/>
              </a:rPr>
              <a:t>de faire leur toilette</a:t>
            </a:r>
            <a:r>
              <a:rPr lang="fr-CA" sz="2400" dirty="0">
                <a:latin typeface="Calibri" panose="020F0502020204030204" pitchFamily="34" charset="0"/>
                <a:cs typeface="Calibri" panose="020F0502020204030204" pitchFamily="34" charset="0"/>
              </a:rPr>
              <a:t> et d’être en contact visuel </a:t>
            </a:r>
            <a:r>
              <a:rPr lang="fr-CA" sz="2400" b="1" dirty="0">
                <a:latin typeface="Calibri" panose="020F0502020204030204" pitchFamily="34" charset="0"/>
                <a:cs typeface="Calibri" panose="020F0502020204030204" pitchFamily="34" charset="0"/>
              </a:rPr>
              <a:t>et physique </a:t>
            </a:r>
            <a:r>
              <a:rPr lang="fr-CA" sz="2400" dirty="0">
                <a:latin typeface="Calibri" panose="020F0502020204030204" pitchFamily="34" charset="0"/>
                <a:cs typeface="Calibri" panose="020F0502020204030204" pitchFamily="34" charset="0"/>
              </a:rPr>
              <a:t>avec d’autres bovins.</a:t>
            </a:r>
            <a:r>
              <a:rPr lang="en-US" sz="2400" dirty="0">
                <a:latin typeface="Calibri" panose="020F0502020204030204" pitchFamily="34" charset="0"/>
                <a:ea typeface="Calibri" panose="020F0502020204030204" pitchFamily="34" charset="0"/>
                <a:cs typeface="Calibri" panose="020F0502020204030204" pitchFamily="34" charset="0"/>
              </a:rPr>
              <a:t> </a:t>
            </a:r>
          </a:p>
          <a:p>
            <a:pPr marL="640080" lvl="5" indent="-342900" defTabSz="914400">
              <a:spcBef>
                <a:spcPts val="0"/>
              </a:spcBef>
              <a:spcAft>
                <a:spcPts val="600"/>
              </a:spcAft>
              <a:buClr>
                <a:srgbClr val="FFC000"/>
              </a:buClr>
              <a:buSzPct val="100000"/>
              <a:buFont typeface="Wingdings" panose="05000000000000000000" pitchFamily="2" charset="2"/>
              <a:buChar char="Ø"/>
              <a:defRPr/>
            </a:pPr>
            <a:r>
              <a:rPr lang="fr-FR" sz="2200" i="1" dirty="0">
                <a:latin typeface="Calibri" panose="020F0502020204030204" pitchFamily="34" charset="0"/>
                <a:ea typeface="Calibri" panose="020F0502020204030204" pitchFamily="34" charset="0"/>
                <a:cs typeface="Calibri" panose="020F0502020204030204" pitchFamily="34" charset="0"/>
              </a:rPr>
              <a:t>(</a:t>
            </a:r>
            <a:r>
              <a:rPr lang="fr-FR" sz="2200" i="1" dirty="0">
                <a:effectLst/>
                <a:latin typeface="Calibri" panose="020F0502020204030204" pitchFamily="34" charset="0"/>
                <a:ea typeface="Calibri" panose="020F0502020204030204" pitchFamily="34" charset="0"/>
                <a:cs typeface="Times New Roman" panose="02020603050405020304" pitchFamily="18" charset="0"/>
              </a:rPr>
              <a:t>Remarque : le Code précédent comportait une exigence générale pour tous les bovins, cette exigence précise les génisses en y incluant des critères pour le bien-être des génisses)</a:t>
            </a:r>
            <a:endParaRPr lang="fr-CA" sz="2200" dirty="0">
              <a:effectLst/>
              <a:latin typeface="Calibri" panose="020F0502020204030204" pitchFamily="34" charset="0"/>
              <a:ea typeface="Calibri" panose="020F0502020204030204" pitchFamily="34" charset="0"/>
              <a:cs typeface="Times New Roman" panose="02020603050405020304" pitchFamily="18" charset="0"/>
            </a:endParaRPr>
          </a:p>
          <a:p>
            <a:pPr marL="640080" lvl="5" indent="-342900" defTabSz="914400">
              <a:spcBef>
                <a:spcPts val="0"/>
              </a:spcBef>
              <a:spcAft>
                <a:spcPts val="600"/>
              </a:spcAft>
              <a:buClr>
                <a:srgbClr val="FFC000"/>
              </a:buClr>
              <a:buSzPct val="100000"/>
              <a:buFont typeface="Wingdings" panose="05000000000000000000" pitchFamily="2" charset="2"/>
              <a:buChar char="Ø"/>
              <a:defRPr/>
            </a:pPr>
            <a:endParaRPr lang="en-US" sz="24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4781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48342"/>
            <a:ext cx="11353800" cy="1325563"/>
          </a:xfrm>
        </p:spPr>
        <p:txBody>
          <a:bodyPr/>
          <a:lstStyle/>
          <a:p>
            <a:pPr algn="ctr">
              <a:lnSpc>
                <a:spcPct val="100000"/>
              </a:lnSpc>
            </a:pPr>
            <a:r>
              <a:rPr lang="en-CA" sz="3200" dirty="0"/>
              <a:t>2.2.3 </a:t>
            </a:r>
            <a:r>
              <a:rPr lang="fr-CA" sz="3200" dirty="0"/>
              <a:t>Systèmes de logement </a:t>
            </a:r>
            <a:r>
              <a:rPr lang="en-CA" sz="3200" dirty="0"/>
              <a:t>– </a:t>
            </a:r>
            <a:r>
              <a:rPr lang="en-US" sz="3200" dirty="0"/>
              <a:t>Vaches </a:t>
            </a:r>
            <a:r>
              <a:rPr lang="en-US" sz="3200" dirty="0" err="1"/>
              <a:t>en</a:t>
            </a:r>
            <a:r>
              <a:rPr lang="en-US" sz="3200" dirty="0"/>
              <a:t> lactation et vaches </a:t>
            </a:r>
            <a:r>
              <a:rPr lang="en-US" sz="3200" dirty="0" err="1"/>
              <a:t>taries</a:t>
            </a:r>
            <a:endParaRPr lang="en-CA" sz="3200" dirty="0"/>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663278" y="1416650"/>
            <a:ext cx="10357257" cy="5093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97180" lvl="5" indent="0" defTabSz="914400">
              <a:spcBef>
                <a:spcPts val="0"/>
              </a:spcBef>
              <a:spcAft>
                <a:spcPts val="600"/>
              </a:spcAft>
              <a:buClr>
                <a:srgbClr val="FFC000"/>
              </a:buClr>
              <a:buSzPct val="100000"/>
              <a:buNone/>
              <a:defRPr/>
            </a:pPr>
            <a:endParaRPr lang="fr-FR" sz="2400" i="1" dirty="0">
              <a:latin typeface="Calibri" panose="020F0502020204030204" pitchFamily="34" charset="0"/>
              <a:ea typeface="Calibri" panose="020F0502020204030204" pitchFamily="34" charset="0"/>
              <a:cs typeface="Calibri" panose="020F0502020204030204" pitchFamily="34" charset="0"/>
            </a:endParaRPr>
          </a:p>
          <a:p>
            <a:pPr marL="640080" lvl="5" indent="-342900" defTabSz="914400">
              <a:spcBef>
                <a:spcPts val="0"/>
              </a:spcBef>
              <a:spcAft>
                <a:spcPts val="600"/>
              </a:spcAft>
              <a:buClr>
                <a:srgbClr val="FFC000"/>
              </a:buClr>
              <a:buSzPct val="100000"/>
              <a:buFont typeface="Wingdings" panose="05000000000000000000" pitchFamily="2" charset="2"/>
              <a:buChar char="Ø"/>
              <a:defRPr/>
            </a:pPr>
            <a:r>
              <a:rPr lang="fr-CA" sz="2400" b="1" dirty="0">
                <a:latin typeface="Calibri" panose="020F0502020204030204" pitchFamily="34" charset="0"/>
                <a:cs typeface="Times New Roman" panose="02020603050405020304" pitchFamily="18" charset="0"/>
              </a:rPr>
              <a:t>À compter du 1</a:t>
            </a:r>
            <a:r>
              <a:rPr lang="fr-CA" sz="2400" b="1" baseline="30000" dirty="0">
                <a:latin typeface="Calibri" panose="020F0502020204030204" pitchFamily="34" charset="0"/>
                <a:cs typeface="Times New Roman" panose="02020603050405020304" pitchFamily="18" charset="0"/>
              </a:rPr>
              <a:t>er</a:t>
            </a:r>
            <a:r>
              <a:rPr lang="fr-CA" sz="2400" b="1" dirty="0">
                <a:latin typeface="Calibri" panose="020F0502020204030204" pitchFamily="34" charset="0"/>
                <a:cs typeface="Times New Roman" panose="02020603050405020304" pitchFamily="18" charset="0"/>
              </a:rPr>
              <a:t> avril 2027, les vaches ne devront plus être attachées continuellement durant tout leur cycle de production (d’un vêlage à l’autre) — elles devront avoir des possibilités suffisamment fréquentes de se mouvoir librement pour favoriser leur bien-être.</a:t>
            </a:r>
            <a:endParaRPr lang="en-CA" sz="2400" b="1" dirty="0">
              <a:latin typeface="Calibri" panose="020F0502020204030204" pitchFamily="34" charset="0"/>
              <a:cs typeface="Times New Roman" panose="02020603050405020304" pitchFamily="18" charset="0"/>
            </a:endParaRPr>
          </a:p>
          <a:p>
            <a:pPr marL="297180" lvl="5" indent="0" defTabSz="914400">
              <a:spcBef>
                <a:spcPts val="0"/>
              </a:spcBef>
              <a:spcAft>
                <a:spcPts val="600"/>
              </a:spcAft>
              <a:buClr>
                <a:srgbClr val="FFC000"/>
              </a:buClr>
              <a:buSzPct val="100000"/>
              <a:buNone/>
              <a:defRPr/>
            </a:pPr>
            <a:r>
              <a:rPr lang="fr-CA" sz="2600" i="1" dirty="0">
                <a:effectLst/>
                <a:latin typeface="Calibri" panose="020F0502020204030204" pitchFamily="34" charset="0"/>
                <a:ea typeface="Calibri" panose="020F0502020204030204" pitchFamily="34" charset="0"/>
                <a:cs typeface="Times New Roman" panose="02020603050405020304" pitchFamily="18" charset="0"/>
              </a:rPr>
              <a:t>(Remarque : Le comité a simplifié l’exigence proposée dans la version préliminaire de la PCP)</a:t>
            </a:r>
            <a:endParaRPr lang="fr-CA" sz="2600" dirty="0">
              <a:effectLst/>
              <a:latin typeface="Calibri" panose="020F0502020204030204" pitchFamily="34" charset="0"/>
              <a:ea typeface="Calibri" panose="020F0502020204030204" pitchFamily="34" charset="0"/>
              <a:cs typeface="Times New Roman" panose="02020603050405020304" pitchFamily="18" charset="0"/>
            </a:endParaRPr>
          </a:p>
          <a:p>
            <a:pPr marL="640080" lvl="5" indent="-342900" defTabSz="914400">
              <a:spcBef>
                <a:spcPts val="0"/>
              </a:spcBef>
              <a:spcAft>
                <a:spcPts val="600"/>
              </a:spcAft>
              <a:buClr>
                <a:srgbClr val="FFC000"/>
              </a:buClr>
              <a:buSzPct val="100000"/>
              <a:buFont typeface="Wingdings" panose="05000000000000000000" pitchFamily="2" charset="2"/>
              <a:buChar char="Ø"/>
              <a:defRPr/>
            </a:pPr>
            <a:endParaRPr lang="fr-FR" sz="2400" i="1" dirty="0">
              <a:latin typeface="Calibri" panose="020F0502020204030204" pitchFamily="34" charset="0"/>
              <a:ea typeface="Calibri" panose="020F0502020204030204" pitchFamily="34" charset="0"/>
              <a:cs typeface="Calibri" panose="020F0502020204030204" pitchFamily="34" charset="0"/>
            </a:endParaRPr>
          </a:p>
          <a:p>
            <a:pPr marL="640080" lvl="5" indent="-342900" defTabSz="914400">
              <a:spcBef>
                <a:spcPts val="0"/>
              </a:spcBef>
              <a:spcAft>
                <a:spcPts val="600"/>
              </a:spcAft>
              <a:buClr>
                <a:srgbClr val="FFC000"/>
              </a:buClr>
              <a:buSzPct val="100000"/>
              <a:buFont typeface="Wingdings" panose="05000000000000000000" pitchFamily="2" charset="2"/>
              <a:buChar char="Ø"/>
              <a:defRPr/>
            </a:pPr>
            <a:r>
              <a:rPr lang="fr-CA" sz="2400" b="1" dirty="0">
                <a:latin typeface="Calibri" panose="020F0502020204030204" pitchFamily="34" charset="0"/>
                <a:cs typeface="Times New Roman" panose="02020603050405020304" pitchFamily="18" charset="0"/>
              </a:rPr>
              <a:t>Les étables nouvellement construites doivent permettre une liberté de mouvement sans entraves et des interactions sociales tous les jours, toute l’année. </a:t>
            </a:r>
            <a:endParaRPr lang="en-CA" sz="2400" b="1"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9079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A4B80-FD1A-4CD2-AFFC-FD00EFA059B1}"/>
              </a:ext>
            </a:extLst>
          </p:cNvPr>
          <p:cNvSpPr>
            <a:spLocks noGrp="1"/>
          </p:cNvSpPr>
          <p:nvPr>
            <p:ph type="title"/>
          </p:nvPr>
        </p:nvSpPr>
        <p:spPr/>
        <p:txBody>
          <a:bodyPr/>
          <a:lstStyle/>
          <a:p>
            <a:r>
              <a:rPr lang="fr-CA"/>
              <a:t>Introduction</a:t>
            </a:r>
          </a:p>
        </p:txBody>
      </p:sp>
      <p:sp>
        <p:nvSpPr>
          <p:cNvPr id="3" name="Content Placeholder 2">
            <a:extLst>
              <a:ext uri="{FF2B5EF4-FFF2-40B4-BE49-F238E27FC236}">
                <a16:creationId xmlns:a16="http://schemas.microsoft.com/office/drawing/2014/main" id="{096F0F4D-D9E0-4B16-93D9-89A0059D3FCB}"/>
              </a:ext>
            </a:extLst>
          </p:cNvPr>
          <p:cNvSpPr>
            <a:spLocks noGrp="1"/>
          </p:cNvSpPr>
          <p:nvPr>
            <p:ph type="body" sz="quarter" idx="13"/>
          </p:nvPr>
        </p:nvSpPr>
        <p:spPr>
          <a:xfrm>
            <a:off x="737498" y="1777821"/>
            <a:ext cx="10861675" cy="3917843"/>
          </a:xfrm>
        </p:spPr>
        <p:txBody>
          <a:bodyPr>
            <a:normAutofit/>
          </a:bodyPr>
          <a:lstStyle/>
          <a:p>
            <a:pPr marL="0" indent="0">
              <a:spcBef>
                <a:spcPts val="900"/>
              </a:spcBef>
              <a:spcAft>
                <a:spcPts val="900"/>
              </a:spcAft>
              <a:buNone/>
            </a:pPr>
            <a:r>
              <a:rPr lang="fr-CA" b="1" dirty="0"/>
              <a:t>Objectif : </a:t>
            </a:r>
          </a:p>
          <a:p>
            <a:pPr>
              <a:spcBef>
                <a:spcPts val="900"/>
              </a:spcBef>
              <a:spcAft>
                <a:spcPts val="900"/>
              </a:spcAft>
            </a:pPr>
            <a:r>
              <a:rPr lang="fr-CA" dirty="0"/>
              <a:t>Présenter un rappel du processus de révision du </a:t>
            </a:r>
            <a:r>
              <a:rPr lang="fr-CA" i="1" dirty="0"/>
              <a:t>Code de pratiques</a:t>
            </a:r>
          </a:p>
          <a:p>
            <a:pPr>
              <a:spcBef>
                <a:spcPts val="900"/>
              </a:spcBef>
              <a:spcAft>
                <a:spcPts val="900"/>
              </a:spcAft>
            </a:pPr>
            <a:r>
              <a:rPr lang="fr-CA" dirty="0"/>
              <a:t>Présenter un aperçu des nouvelles exigences</a:t>
            </a:r>
          </a:p>
          <a:p>
            <a:pPr>
              <a:spcBef>
                <a:spcPts val="900"/>
              </a:spcBef>
              <a:spcAft>
                <a:spcPts val="900"/>
              </a:spcAft>
            </a:pPr>
            <a:r>
              <a:rPr lang="fr-CA" dirty="0"/>
              <a:t>Résumer le processus de mise en œuvre planifié</a:t>
            </a:r>
          </a:p>
        </p:txBody>
      </p:sp>
    </p:spTree>
    <p:extLst>
      <p:ext uri="{BB962C8B-B14F-4D97-AF65-F5344CB8AC3E}">
        <p14:creationId xmlns:p14="http://schemas.microsoft.com/office/powerpoint/2010/main" val="1154367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sz="3200" dirty="0"/>
              <a:t>2.3.1 </a:t>
            </a:r>
            <a:r>
              <a:rPr lang="fr-CA" sz="3200" dirty="0"/>
              <a:t>Installations pour besoins particuliers </a:t>
            </a:r>
            <a:r>
              <a:rPr lang="en-US" sz="3200" dirty="0"/>
              <a:t>- Aires de </a:t>
            </a:r>
            <a:r>
              <a:rPr lang="en-US" sz="3200" dirty="0" err="1"/>
              <a:t>vêlage</a:t>
            </a:r>
            <a:endParaRPr lang="en-CA" sz="3200" dirty="0"/>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526635" y="1608591"/>
            <a:ext cx="10708693" cy="5093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CA" sz="2000" b="1" dirty="0">
                <a:latin typeface="Calibri" panose="020F0502020204030204" pitchFamily="34" charset="0"/>
                <a:cs typeface="Calibri" panose="020F0502020204030204" pitchFamily="34" charset="0"/>
              </a:rPr>
              <a:t>Les aires de vêlage, qu’elles servent au vêlage individuel ou en groupe, doivent fournir à la vache et au veau un endroit propre, sûr, séparé du troupeau en lactation et suffisamment grand pour que la vache puisse être aidée.</a:t>
            </a:r>
            <a:endParaRPr lang="en-CA" sz="2000" b="1" dirty="0">
              <a:latin typeface="Calibri" panose="020F0502020204030204" pitchFamily="34" charset="0"/>
              <a:cs typeface="Calibri" panose="020F0502020204030204" pitchFamily="34" charset="0"/>
            </a:endParaRPr>
          </a:p>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CA" sz="2000" b="1" dirty="0">
                <a:latin typeface="Calibri" panose="020F0502020204030204" pitchFamily="34" charset="0"/>
                <a:cs typeface="Calibri" panose="020F0502020204030204" pitchFamily="34" charset="0"/>
              </a:rPr>
              <a:t>À compter du 1</a:t>
            </a:r>
            <a:r>
              <a:rPr lang="fr-CA" sz="2000" b="1" baseline="30000" dirty="0">
                <a:latin typeface="Calibri" panose="020F0502020204030204" pitchFamily="34" charset="0"/>
                <a:cs typeface="Calibri" panose="020F0502020204030204" pitchFamily="34" charset="0"/>
              </a:rPr>
              <a:t>er</a:t>
            </a:r>
            <a:r>
              <a:rPr lang="fr-CA" sz="2000" b="1" dirty="0">
                <a:latin typeface="Calibri" panose="020F0502020204030204" pitchFamily="34" charset="0"/>
                <a:cs typeface="Calibri" panose="020F0502020204030204" pitchFamily="34" charset="0"/>
              </a:rPr>
              <a:t> avril 2029, les bovins de toutes les fermes devront vêler dans des enclos de maternité en stabulation libre, des cours ou des pâturages qui leur permettent de se retourner.</a:t>
            </a:r>
            <a:endParaRPr lang="en-CA" sz="2000" b="1" dirty="0">
              <a:latin typeface="Calibri" panose="020F0502020204030204" pitchFamily="34" charset="0"/>
              <a:cs typeface="Calibri" panose="020F0502020204030204" pitchFamily="34" charset="0"/>
            </a:endParaRPr>
          </a:p>
          <a:p>
            <a:pPr marL="297180" lvl="5" indent="0" defTabSz="914400">
              <a:spcBef>
                <a:spcPts val="0"/>
              </a:spcBef>
              <a:spcAft>
                <a:spcPts val="600"/>
              </a:spcAft>
              <a:buClr>
                <a:srgbClr val="FFC000"/>
              </a:buClr>
              <a:buSzPct val="100000"/>
              <a:buNone/>
              <a:defRPr/>
            </a:pPr>
            <a:r>
              <a:rPr lang="fr-FR" sz="2000" i="1" dirty="0">
                <a:latin typeface="Calibri" panose="020F0502020204030204" pitchFamily="34" charset="0"/>
                <a:ea typeface="Calibri" panose="020F0502020204030204" pitchFamily="34" charset="0"/>
                <a:cs typeface="Calibri" panose="020F0502020204030204" pitchFamily="34" charset="0"/>
              </a:rPr>
              <a:t>(Remarque : L'exigence proposée dans la version préliminaire de la PCP devrait entrée en vigueur le 1</a:t>
            </a:r>
            <a:r>
              <a:rPr lang="fr-FR" sz="2000" i="1" baseline="30000" dirty="0">
                <a:latin typeface="Calibri" panose="020F0502020204030204" pitchFamily="34" charset="0"/>
                <a:ea typeface="Calibri" panose="020F0502020204030204" pitchFamily="34" charset="0"/>
                <a:cs typeface="Calibri" panose="020F0502020204030204" pitchFamily="34" charset="0"/>
              </a:rPr>
              <a:t>er</a:t>
            </a:r>
            <a:r>
              <a:rPr lang="fr-FR" sz="2000" i="1" dirty="0">
                <a:latin typeface="Calibri" panose="020F0502020204030204" pitchFamily="34" charset="0"/>
                <a:ea typeface="Calibri" panose="020F0502020204030204" pitchFamily="34" charset="0"/>
                <a:cs typeface="Calibri" panose="020F0502020204030204" pitchFamily="34" charset="0"/>
              </a:rPr>
              <a:t> janvier 2028)</a:t>
            </a:r>
            <a:endParaRPr lang="en-US" sz="2000" b="1" dirty="0">
              <a:latin typeface="Calibri" panose="020F0502020204030204" pitchFamily="34" charset="0"/>
              <a:ea typeface="Calibri" panose="020F0502020204030204" pitchFamily="34" charset="0"/>
              <a:cs typeface="Calibri" panose="020F0502020204030204" pitchFamily="34" charset="0"/>
            </a:endParaRPr>
          </a:p>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CA" sz="2000" b="1" dirty="0">
                <a:latin typeface="Calibri" panose="020F0502020204030204" pitchFamily="34" charset="0"/>
                <a:cs typeface="Calibri" panose="020F0502020204030204" pitchFamily="34" charset="0"/>
              </a:rPr>
              <a:t>Les étables nouvellement construites doivent permettre aux vaches de vêler dans des enclos de maternité en stabulation libre, des cours ou des pâturages qui leur permettent de se retourner. </a:t>
            </a:r>
          </a:p>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endParaRPr lang="en-US" sz="2000" b="1" dirty="0">
              <a:latin typeface="Calibri" panose="020F0502020204030204" pitchFamily="34" charset="0"/>
              <a:ea typeface="Calibri" panose="020F0502020204030204" pitchFamily="34" charset="0"/>
              <a:cs typeface="Calibri" panose="020F0502020204030204" pitchFamily="34" charset="0"/>
            </a:endParaRPr>
          </a:p>
          <a:p>
            <a:pPr marL="0" lvl="4" indent="0" eaLnBrk="1" fontAlgn="auto" hangingPunct="1">
              <a:lnSpc>
                <a:spcPct val="100000"/>
              </a:lnSpc>
              <a:spcBef>
                <a:spcPts val="0"/>
              </a:spcBef>
              <a:spcAft>
                <a:spcPts val="600"/>
              </a:spcAft>
              <a:buClr>
                <a:srgbClr val="FFC000"/>
              </a:buClr>
              <a:buSzPct val="100000"/>
              <a:buNone/>
              <a:defRPr/>
            </a:pPr>
            <a:r>
              <a:rPr lang="fr-FR" sz="2000" i="1" dirty="0">
                <a:latin typeface="Calibri" panose="020F0502020204030204" pitchFamily="34" charset="0"/>
                <a:ea typeface="Calibri" panose="020F0502020204030204" pitchFamily="34" charset="0"/>
                <a:cs typeface="Calibri" panose="020F0502020204030204" pitchFamily="34" charset="0"/>
              </a:rPr>
              <a:t>Remarque : Cette section du Code pour les bovins laitiers de 2009 ne comportait </a:t>
            </a:r>
            <a:r>
              <a:rPr lang="fr-CA" sz="2000" i="1" dirty="0">
                <a:latin typeface="Calibri" panose="020F0502020204030204" pitchFamily="34" charset="0"/>
                <a:ea typeface="Calibri" panose="020F0502020204030204" pitchFamily="34" charset="0"/>
                <a:cs typeface="Calibri" panose="020F0502020204030204" pitchFamily="34" charset="0"/>
              </a:rPr>
              <a:t>aucune exigence</a:t>
            </a:r>
            <a:endParaRPr lang="en-US" sz="2000" i="1" dirty="0">
              <a:latin typeface="Calibri" panose="020F0502020204030204" pitchFamily="34" charset="0"/>
              <a:ea typeface="Calibri" panose="020F0502020204030204" pitchFamily="34" charset="0"/>
              <a:cs typeface="Calibri" panose="020F0502020204030204" pitchFamily="34" charset="0"/>
            </a:endParaRPr>
          </a:p>
          <a:p>
            <a:pPr marL="0" marR="0" lvl="4" indent="0" algn="l" defTabSz="914400" rtl="0" eaLnBrk="1" fontAlgn="auto" latinLnBrk="0" hangingPunct="1">
              <a:lnSpc>
                <a:spcPct val="100000"/>
              </a:lnSpc>
              <a:spcBef>
                <a:spcPts val="0"/>
              </a:spcBef>
              <a:spcAft>
                <a:spcPts val="600"/>
              </a:spcAft>
              <a:buClr>
                <a:srgbClr val="FFC000"/>
              </a:buClr>
              <a:buSzPct val="100000"/>
              <a:buNone/>
              <a:tabLst/>
              <a:defRPr/>
            </a:pP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pic>
        <p:nvPicPr>
          <p:cNvPr id="3" name="Image 7" descr="Une image contenant foin, herbe, vache, stylo&#10;&#10;Description générée automatiquement">
            <a:extLst>
              <a:ext uri="{FF2B5EF4-FFF2-40B4-BE49-F238E27FC236}">
                <a16:creationId xmlns:a16="http://schemas.microsoft.com/office/drawing/2014/main" id="{E22B64D3-051B-9BB6-41F8-DCB1F80467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450" r="31548" b="-3"/>
          <a:stretch/>
        </p:blipFill>
        <p:spPr>
          <a:xfrm>
            <a:off x="10038619" y="5644054"/>
            <a:ext cx="863810" cy="956361"/>
          </a:xfrm>
          <a:prstGeom prst="rect">
            <a:avLst/>
          </a:prstGeom>
        </p:spPr>
      </p:pic>
      <p:sp>
        <p:nvSpPr>
          <p:cNvPr id="4" name="ZoneTexte 8">
            <a:extLst>
              <a:ext uri="{FF2B5EF4-FFF2-40B4-BE49-F238E27FC236}">
                <a16:creationId xmlns:a16="http://schemas.microsoft.com/office/drawing/2014/main" id="{3E0C3215-DE2E-F2EE-ED11-7061A6F4896B}"/>
              </a:ext>
            </a:extLst>
          </p:cNvPr>
          <p:cNvSpPr txBox="1"/>
          <p:nvPr/>
        </p:nvSpPr>
        <p:spPr>
          <a:xfrm>
            <a:off x="10038619" y="6547711"/>
            <a:ext cx="1385566" cy="307777"/>
          </a:xfrm>
          <a:prstGeom prst="rect">
            <a:avLst/>
          </a:prstGeom>
          <a:noFill/>
        </p:spPr>
        <p:txBody>
          <a:bodyPr wrap="square" rtlCol="0">
            <a:spAutoFit/>
          </a:bodyPr>
          <a:lstStyle/>
          <a:p>
            <a:r>
              <a:rPr lang="fr-CA" sz="1400" dirty="0" err="1"/>
              <a:t>Lactanet</a:t>
            </a:r>
            <a:endParaRPr lang="fr-CA" sz="1400" dirty="0"/>
          </a:p>
        </p:txBody>
      </p:sp>
    </p:spTree>
    <p:extLst>
      <p:ext uri="{BB962C8B-B14F-4D97-AF65-F5344CB8AC3E}">
        <p14:creationId xmlns:p14="http://schemas.microsoft.com/office/powerpoint/2010/main" val="744665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sz="3200" dirty="0"/>
              <a:t>2.6 </a:t>
            </a:r>
            <a:r>
              <a:rPr lang="fr-CA" sz="3200" dirty="0"/>
              <a:t>Seuils d’espace par animal</a:t>
            </a:r>
            <a:endParaRPr lang="en-CA" sz="3200" dirty="0"/>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347064" y="1399867"/>
            <a:ext cx="11006736" cy="5093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4" indent="-342900" eaLnBrk="1" fontAlgn="auto" hangingPunct="1">
              <a:lnSpc>
                <a:spcPct val="110000"/>
              </a:lnSpc>
              <a:spcBef>
                <a:spcPts val="0"/>
              </a:spcBef>
              <a:spcAft>
                <a:spcPts val="600"/>
              </a:spcAft>
              <a:buClr>
                <a:srgbClr val="FFC000"/>
              </a:buClr>
              <a:buSzPct val="100000"/>
              <a:buFont typeface="Wingdings" panose="05000000000000000000" pitchFamily="2" charset="2"/>
              <a:buChar char="Ø"/>
              <a:defRPr/>
            </a:pPr>
            <a:r>
              <a:rPr lang="fr-CA" sz="2400" dirty="0">
                <a:latin typeface="Calibri" panose="020F0502020204030204" pitchFamily="34" charset="0"/>
                <a:cs typeface="Calibri" panose="020F0502020204030204" pitchFamily="34" charset="0"/>
              </a:rPr>
              <a:t>La densité d’élevage ne doit pas dépasser 1,2 vache par logette dans les systèmes en stabulation libre.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297180" lvl="5" indent="0" defTabSz="914400">
              <a:spcBef>
                <a:spcPts val="0"/>
              </a:spcBef>
              <a:spcAft>
                <a:spcPts val="600"/>
              </a:spcAft>
              <a:buClr>
                <a:srgbClr val="FFC000"/>
              </a:buClr>
              <a:buSzPct val="100000"/>
              <a:buNone/>
              <a:defRPr/>
            </a:pPr>
            <a:r>
              <a:rPr lang="en-US" sz="2400" i="1" dirty="0">
                <a:latin typeface="Calibri" panose="020F0502020204030204" pitchFamily="34" charset="0"/>
                <a:ea typeface="Calibri" panose="020F0502020204030204" pitchFamily="34" charset="0"/>
                <a:cs typeface="Calibri" panose="020F0502020204030204" pitchFamily="34" charset="0"/>
              </a:rPr>
              <a:t>(</a:t>
            </a:r>
            <a:r>
              <a:rPr lang="fr-CA" sz="2400" i="1" dirty="0">
                <a:latin typeface="Calibri" panose="020F0502020204030204" pitchFamily="34" charset="0"/>
                <a:ea typeface="Calibri" panose="020F0502020204030204" pitchFamily="34" charset="0"/>
                <a:cs typeface="Calibri" panose="020F0502020204030204" pitchFamily="34" charset="0"/>
              </a:rPr>
              <a:t>Remarque : L'exigence provisoire était de 1,1 vache par stalle. Le Comité a changé d'avis suite aux commentaires de la PCP et a inclus les exigences en vigueur ci-dessous.</a:t>
            </a:r>
            <a:r>
              <a:rPr lang="en-US" sz="2400" i="1" dirty="0">
                <a:latin typeface="Calibri" panose="020F0502020204030204" pitchFamily="34" charset="0"/>
                <a:ea typeface="Calibri" panose="020F0502020204030204" pitchFamily="34"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marR="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CA" sz="2400" b="1" dirty="0">
                <a:latin typeface="Calibri" panose="020F0502020204030204" pitchFamily="34" charset="0"/>
                <a:cs typeface="Calibri" panose="020F0502020204030204" pitchFamily="34" charset="0"/>
              </a:rPr>
              <a:t>À compter du 1</a:t>
            </a:r>
            <a:r>
              <a:rPr lang="fr-CA" sz="2400" b="1" baseline="30000" dirty="0">
                <a:latin typeface="Calibri" panose="020F0502020204030204" pitchFamily="34" charset="0"/>
                <a:cs typeface="Calibri" panose="020F0502020204030204" pitchFamily="34" charset="0"/>
              </a:rPr>
              <a:t>er</a:t>
            </a:r>
            <a:r>
              <a:rPr lang="fr-CA" sz="2400" b="1" dirty="0">
                <a:latin typeface="Calibri" panose="020F0502020204030204" pitchFamily="34" charset="0"/>
                <a:cs typeface="Calibri" panose="020F0502020204030204" pitchFamily="34" charset="0"/>
              </a:rPr>
              <a:t> avril 2027, la densité d’élevage ne devra normalement pas dépasser 1,1 vache par logette.</a:t>
            </a:r>
            <a:r>
              <a:rPr lang="en-US" sz="2400" b="1" baseline="30000" dirty="0">
                <a:latin typeface="Calibri" panose="020F0502020204030204" pitchFamily="34" charset="0"/>
                <a:ea typeface="Calibri" panose="020F0502020204030204" pitchFamily="34" charset="0"/>
                <a:cs typeface="Calibri" panose="020F0502020204030204" pitchFamily="34" charset="0"/>
              </a:rPr>
              <a:t> 2</a:t>
            </a:r>
            <a:endParaRPr lang="en-CA" sz="2400" b="1" dirty="0">
              <a:latin typeface="Calibri" panose="020F0502020204030204" pitchFamily="34" charset="0"/>
              <a:cs typeface="Calibri" panose="020F0502020204030204" pitchFamily="34" charset="0"/>
            </a:endParaRPr>
          </a:p>
          <a:p>
            <a:pPr marL="342900" marR="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CA" sz="2400" b="1" dirty="0">
                <a:latin typeface="Calibri" panose="020F0502020204030204" pitchFamily="34" charset="0"/>
                <a:cs typeface="Calibri" panose="020F0502020204030204" pitchFamily="34" charset="0"/>
              </a:rPr>
              <a:t>À compter du 1</a:t>
            </a:r>
            <a:r>
              <a:rPr lang="fr-CA" sz="2400" b="1" baseline="30000" dirty="0">
                <a:latin typeface="Calibri" panose="020F0502020204030204" pitchFamily="34" charset="0"/>
                <a:cs typeface="Calibri" panose="020F0502020204030204" pitchFamily="34" charset="0"/>
              </a:rPr>
              <a:t>er</a:t>
            </a:r>
            <a:r>
              <a:rPr lang="fr-CA" sz="2400" b="1" dirty="0">
                <a:latin typeface="Calibri" panose="020F0502020204030204" pitchFamily="34" charset="0"/>
                <a:cs typeface="Calibri" panose="020F0502020204030204" pitchFamily="34" charset="0"/>
              </a:rPr>
              <a:t> avril 2031, la densité d’élevage ne devra normalement pas dépasser 1 vache par logette.</a:t>
            </a:r>
            <a:r>
              <a:rPr lang="en-US" sz="2400" b="1" baseline="30000" dirty="0">
                <a:latin typeface="Calibri" panose="020F0502020204030204" pitchFamily="34" charset="0"/>
                <a:ea typeface="Calibri" panose="020F0502020204030204" pitchFamily="34" charset="0"/>
                <a:cs typeface="Calibri" panose="020F0502020204030204" pitchFamily="34" charset="0"/>
              </a:rPr>
              <a:t> 2</a:t>
            </a:r>
            <a:r>
              <a:rPr lang="en-US" sz="2400" b="1" dirty="0">
                <a:latin typeface="Calibri" panose="020F0502020204030204" pitchFamily="34" charset="0"/>
                <a:ea typeface="Calibri" panose="020F0502020204030204" pitchFamily="34" charset="0"/>
                <a:cs typeface="Calibri" panose="020F0502020204030204" pitchFamily="34" charset="0"/>
              </a:rPr>
              <a:t>  </a:t>
            </a:r>
          </a:p>
          <a:p>
            <a:pPr marL="361950" lvl="4" indent="0" eaLnBrk="1" fontAlgn="auto" hangingPunct="1">
              <a:lnSpc>
                <a:spcPct val="100000"/>
              </a:lnSpc>
              <a:spcBef>
                <a:spcPts val="0"/>
              </a:spcBef>
              <a:spcAft>
                <a:spcPts val="600"/>
              </a:spcAft>
              <a:buClr>
                <a:srgbClr val="FFC000"/>
              </a:buClr>
              <a:buSzPct val="100000"/>
              <a:buNone/>
              <a:defRPr/>
            </a:pPr>
            <a:r>
              <a:rPr lang="en-US" sz="1900" b="1" baseline="30000" dirty="0">
                <a:latin typeface="Calibri" panose="020F0502020204030204" pitchFamily="34" charset="0"/>
                <a:ea typeface="Calibri" panose="020F0502020204030204" pitchFamily="34" charset="0"/>
                <a:cs typeface="Calibri" panose="020F0502020204030204" pitchFamily="34" charset="0"/>
              </a:rPr>
              <a:t>2 </a:t>
            </a:r>
            <a:r>
              <a:rPr lang="fr-CA" sz="1900" b="1" dirty="0">
                <a:latin typeface="Calibri" panose="020F0502020204030204" pitchFamily="34" charset="0"/>
                <a:cs typeface="Calibri" panose="020F0502020204030204" pitchFamily="34" charset="0"/>
              </a:rPr>
              <a:t>En tout temps pendant ou après les périodes de transition de 2027 et 2031, la densité d’élevage pourra aller jusqu’à 1,2 vache par logette, mais seulement temporairement ou par intermittence.</a:t>
            </a:r>
            <a:endParaRPr lang="en-US" sz="1900" b="1" dirty="0">
              <a:latin typeface="Calibri" panose="020F0502020204030204" pitchFamily="34" charset="0"/>
              <a:cs typeface="Calibri" panose="020F0502020204030204" pitchFamily="34" charset="0"/>
            </a:endParaRPr>
          </a:p>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342900" marR="0" lvl="4" indent="-342900" algn="l" defTabSz="914400" rtl="0" eaLnBrk="1" fontAlgn="auto" latinLnBrk="0" hangingPunct="1">
              <a:lnSpc>
                <a:spcPct val="100000"/>
              </a:lnSpc>
              <a:spcBef>
                <a:spcPts val="0"/>
              </a:spcBef>
              <a:spcAft>
                <a:spcPts val="600"/>
              </a:spcAft>
              <a:buClr>
                <a:srgbClr val="FFC000"/>
              </a:buClr>
              <a:buSzPct val="100000"/>
              <a:buFont typeface="Wingdings" panose="05000000000000000000" pitchFamily="2" charset="2"/>
              <a:buChar char="Ø"/>
              <a:tabLst/>
              <a:defRPr/>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9390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sz="3200" dirty="0"/>
              <a:t>2.6 </a:t>
            </a:r>
            <a:r>
              <a:rPr lang="fr-CA" sz="3200" dirty="0"/>
              <a:t>Seuils d’espace par animal (</a:t>
            </a:r>
            <a:r>
              <a:rPr lang="en-US" sz="3200" dirty="0"/>
              <a:t>suite)</a:t>
            </a:r>
            <a:endParaRPr lang="en-CA" sz="3200" dirty="0"/>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645107" y="1977390"/>
            <a:ext cx="10708693" cy="43379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marR="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CA" sz="2400" dirty="0">
                <a:latin typeface="Calibri" panose="020F0502020204030204" pitchFamily="34" charset="0"/>
                <a:cs typeface="Calibri" panose="020F0502020204030204" pitchFamily="34" charset="0"/>
              </a:rPr>
              <a:t>Dans </a:t>
            </a:r>
            <a:r>
              <a:rPr lang="fr-CA" sz="2400" b="1" dirty="0">
                <a:latin typeface="Calibri" panose="020F0502020204030204" pitchFamily="34" charset="0"/>
                <a:cs typeface="Calibri" panose="020F0502020204030204" pitchFamily="34" charset="0"/>
              </a:rPr>
              <a:t>les enclos collectifs</a:t>
            </a:r>
            <a:r>
              <a:rPr lang="fr-CA" sz="2400" dirty="0">
                <a:latin typeface="Calibri" panose="020F0502020204030204" pitchFamily="34" charset="0"/>
                <a:cs typeface="Calibri" panose="020F0502020204030204" pitchFamily="34" charset="0"/>
              </a:rPr>
              <a:t>, les aires de repos doivent offrir </a:t>
            </a:r>
            <a:r>
              <a:rPr lang="fr-CA" sz="2400" b="1" dirty="0">
                <a:latin typeface="Calibri" panose="020F0502020204030204" pitchFamily="34" charset="0"/>
                <a:cs typeface="Calibri" panose="020F0502020204030204" pitchFamily="34" charset="0"/>
              </a:rPr>
              <a:t>au moins 9,3 m² (100 pi²) d’espace </a:t>
            </a:r>
            <a:r>
              <a:rPr lang="fr-CA" sz="2400" dirty="0">
                <a:latin typeface="Calibri" panose="020F0502020204030204" pitchFamily="34" charset="0"/>
                <a:cs typeface="Calibri" panose="020F0502020204030204" pitchFamily="34" charset="0"/>
              </a:rPr>
              <a:t>par </a:t>
            </a:r>
            <a:r>
              <a:rPr lang="fr-CA" sz="2400" b="1" dirty="0">
                <a:latin typeface="Calibri" panose="020F0502020204030204" pitchFamily="34" charset="0"/>
                <a:cs typeface="Calibri" panose="020F0502020204030204" pitchFamily="34" charset="0"/>
              </a:rPr>
              <a:t>vache Holstein</a:t>
            </a:r>
            <a:r>
              <a:rPr lang="fr-CA" sz="2400" dirty="0">
                <a:latin typeface="Calibri" panose="020F0502020204030204" pitchFamily="34" charset="0"/>
                <a:cs typeface="Calibri" panose="020F0502020204030204" pitchFamily="34" charset="0"/>
              </a:rPr>
              <a:t>.</a:t>
            </a:r>
            <a:r>
              <a:rPr lang="en-US" sz="2400" b="1" baseline="30000" dirty="0">
                <a:latin typeface="Calibri" panose="020F0502020204030204" pitchFamily="34" charset="0"/>
                <a:ea typeface="Calibri" panose="020F0502020204030204" pitchFamily="34" charset="0"/>
                <a:cs typeface="Calibri" panose="020F0502020204030204" pitchFamily="34" charset="0"/>
              </a:rPr>
              <a:t> 3</a:t>
            </a:r>
            <a:endParaRPr lang="en-CA" sz="2400" dirty="0">
              <a:latin typeface="Calibri" panose="020F0502020204030204" pitchFamily="34" charset="0"/>
              <a:cs typeface="Calibri" panose="020F0502020204030204" pitchFamily="34" charset="0"/>
            </a:endParaRPr>
          </a:p>
          <a:p>
            <a:pPr marL="297180" lvl="5" indent="0">
              <a:spcBef>
                <a:spcPts val="0"/>
              </a:spcBef>
              <a:spcAft>
                <a:spcPts val="600"/>
              </a:spcAft>
              <a:buClr>
                <a:srgbClr val="FFC000"/>
              </a:buClr>
              <a:buSzPct val="100000"/>
              <a:buNone/>
              <a:defRPr/>
            </a:pPr>
            <a:r>
              <a:rPr lang="fr-CA" sz="2400" i="1" dirty="0">
                <a:latin typeface="Calibri" panose="020F0502020204030204" pitchFamily="34" charset="0"/>
                <a:ea typeface="Calibri" panose="020F0502020204030204" pitchFamily="34" charset="0"/>
                <a:cs typeface="Calibri" panose="020F0502020204030204" pitchFamily="34" charset="0"/>
              </a:rPr>
              <a:t>(Remarque : La densité de peuplement de l'aire de repos a été réduite de 11 m</a:t>
            </a:r>
            <a:r>
              <a:rPr lang="fr-CA" sz="2400" i="1" baseline="30000" dirty="0">
                <a:latin typeface="Calibri" panose="020F0502020204030204" pitchFamily="34" charset="0"/>
                <a:ea typeface="Calibri" panose="020F0502020204030204" pitchFamily="34" charset="0"/>
                <a:cs typeface="Calibri" panose="020F0502020204030204" pitchFamily="34" charset="0"/>
              </a:rPr>
              <a:t>2</a:t>
            </a:r>
            <a:r>
              <a:rPr lang="fr-CA" sz="2400" i="1" dirty="0">
                <a:latin typeface="Calibri" panose="020F0502020204030204" pitchFamily="34" charset="0"/>
                <a:ea typeface="Calibri" panose="020F0502020204030204" pitchFamily="34" charset="0"/>
                <a:cs typeface="Calibri" panose="020F0502020204030204" pitchFamily="34" charset="0"/>
              </a:rPr>
              <a:t> (120 pi</a:t>
            </a:r>
            <a:r>
              <a:rPr lang="fr-CA" sz="2400" i="1" baseline="30000" dirty="0">
                <a:latin typeface="Calibri" panose="020F0502020204030204" pitchFamily="34" charset="0"/>
                <a:ea typeface="Calibri" panose="020F0502020204030204" pitchFamily="34" charset="0"/>
                <a:cs typeface="Calibri" panose="020F0502020204030204" pitchFamily="34" charset="0"/>
              </a:rPr>
              <a:t>2</a:t>
            </a:r>
            <a:r>
              <a:rPr lang="fr-CA" sz="2400" i="1" dirty="0">
                <a:latin typeface="Calibri" panose="020F0502020204030204" pitchFamily="34" charset="0"/>
                <a:ea typeface="Calibri" panose="020F0502020204030204" pitchFamily="34" charset="0"/>
                <a:cs typeface="Calibri" panose="020F0502020204030204" pitchFamily="34" charset="0"/>
              </a:rPr>
              <a:t>) à 9,3 m² (100 pi</a:t>
            </a:r>
            <a:r>
              <a:rPr lang="fr-CA" sz="2400" i="1" baseline="30000" dirty="0">
                <a:latin typeface="Calibri" panose="020F0502020204030204" pitchFamily="34" charset="0"/>
                <a:ea typeface="Calibri" panose="020F0502020204030204" pitchFamily="34" charset="0"/>
                <a:cs typeface="Calibri" panose="020F0502020204030204" pitchFamily="34" charset="0"/>
              </a:rPr>
              <a:t>2</a:t>
            </a:r>
            <a:r>
              <a:rPr lang="fr-CA" sz="2400" i="1" dirty="0">
                <a:latin typeface="Calibri" panose="020F0502020204030204" pitchFamily="34" charset="0"/>
                <a:ea typeface="Calibri" panose="020F0502020204030204" pitchFamily="34" charset="0"/>
                <a:cs typeface="Calibri" panose="020F0502020204030204" pitchFamily="34" charset="0"/>
              </a:rPr>
              <a:t>)).</a:t>
            </a:r>
            <a:endParaRPr lang="en-US" sz="2400" i="1" dirty="0">
              <a:latin typeface="Calibri" panose="020F0502020204030204" pitchFamily="34" charset="0"/>
              <a:ea typeface="Calibri" panose="020F0502020204030204" pitchFamily="34" charset="0"/>
              <a:cs typeface="Calibri" panose="020F0502020204030204" pitchFamily="34" charset="0"/>
            </a:endParaRPr>
          </a:p>
          <a:p>
            <a:pPr marL="297180" lvl="5" indent="0">
              <a:spcBef>
                <a:spcPts val="0"/>
              </a:spcBef>
              <a:spcAft>
                <a:spcPts val="600"/>
              </a:spcAft>
              <a:buClr>
                <a:srgbClr val="FFC000"/>
              </a:buClr>
              <a:buSzPct val="100000"/>
              <a:buNone/>
              <a:defRPr/>
            </a:pPr>
            <a:endParaRPr lang="en-US" sz="2400" i="1" dirty="0">
              <a:latin typeface="Calibri" panose="020F0502020204030204" pitchFamily="34" charset="0"/>
              <a:ea typeface="Calibri" panose="020F0502020204030204" pitchFamily="34" charset="0"/>
              <a:cs typeface="Calibri" panose="020F0502020204030204" pitchFamily="34" charset="0"/>
            </a:endParaRPr>
          </a:p>
          <a:p>
            <a:pPr marL="640080" lvl="5" indent="-342900">
              <a:spcBef>
                <a:spcPts val="0"/>
              </a:spcBef>
              <a:spcAft>
                <a:spcPts val="600"/>
              </a:spcAft>
              <a:buClr>
                <a:srgbClr val="FFC000"/>
              </a:buClr>
              <a:buSzPct val="100000"/>
              <a:buFont typeface="Wingdings" panose="05000000000000000000" pitchFamily="2" charset="2"/>
              <a:buChar char="Ø"/>
              <a:defRPr/>
            </a:pPr>
            <a:endParaRPr lang="en-US" sz="2400" i="1" dirty="0">
              <a:latin typeface="Calibri" panose="020F0502020204030204" pitchFamily="34" charset="0"/>
              <a:ea typeface="Calibri" panose="020F0502020204030204" pitchFamily="34" charset="0"/>
              <a:cs typeface="Calibri" panose="020F0502020204030204" pitchFamily="34" charset="0"/>
            </a:endParaRPr>
          </a:p>
          <a:p>
            <a:pPr marL="640080" lvl="5" indent="-342900">
              <a:spcBef>
                <a:spcPts val="0"/>
              </a:spcBef>
              <a:spcAft>
                <a:spcPts val="600"/>
              </a:spcAft>
              <a:buClr>
                <a:srgbClr val="FFC000"/>
              </a:buClr>
              <a:buSzPct val="100000"/>
              <a:buFont typeface="Wingdings" panose="05000000000000000000" pitchFamily="2" charset="2"/>
              <a:buChar char="Ø"/>
              <a:defRPr/>
            </a:pPr>
            <a:endParaRPr lang="en-US" sz="2400" i="1" dirty="0">
              <a:latin typeface="Calibri" panose="020F0502020204030204" pitchFamily="34" charset="0"/>
              <a:ea typeface="Calibri" panose="020F0502020204030204" pitchFamily="34" charset="0"/>
              <a:cs typeface="Calibri" panose="020F0502020204030204" pitchFamily="34" charset="0"/>
            </a:endParaRPr>
          </a:p>
          <a:p>
            <a:pPr marL="297180" lvl="5" indent="0">
              <a:spcBef>
                <a:spcPts val="0"/>
              </a:spcBef>
              <a:spcAft>
                <a:spcPts val="600"/>
              </a:spcAft>
              <a:buClr>
                <a:srgbClr val="FFC000"/>
              </a:buClr>
              <a:buSzPct val="100000"/>
              <a:buNone/>
              <a:defRPr/>
            </a:pPr>
            <a:r>
              <a:rPr lang="en-US" sz="2000" b="1" baseline="30000" dirty="0">
                <a:latin typeface="Calibri" panose="020F0502020204030204" pitchFamily="34" charset="0"/>
                <a:ea typeface="Calibri" panose="020F0502020204030204" pitchFamily="34" charset="0"/>
                <a:cs typeface="Calibri" panose="020F0502020204030204" pitchFamily="34" charset="0"/>
              </a:rPr>
              <a:t>3 </a:t>
            </a:r>
            <a:r>
              <a:rPr lang="fr-CA" sz="2000" b="1" dirty="0">
                <a:latin typeface="Calibri" panose="020F0502020204030204" pitchFamily="34" charset="0"/>
                <a:cs typeface="Calibri" panose="020F0502020204030204" pitchFamily="34" charset="0"/>
              </a:rPr>
              <a:t>Ce seuil d’espace minimal est fondé sur le poids moyen des races de grande taille (p. ex. Holstein); il sera ajusté pour les races de petite et de moyenne taille.</a:t>
            </a:r>
            <a:r>
              <a:rPr lang="en-US" sz="2000" b="1" dirty="0">
                <a:latin typeface="Calibri" panose="020F0502020204030204" pitchFamily="34" charset="0"/>
                <a:cs typeface="Calibri" panose="020F0502020204030204" pitchFamily="34" charset="0"/>
              </a:rPr>
              <a:t> </a:t>
            </a:r>
          </a:p>
          <a:p>
            <a:pPr marL="297180" lvl="5" indent="0">
              <a:spcBef>
                <a:spcPts val="0"/>
              </a:spcBef>
              <a:spcAft>
                <a:spcPts val="600"/>
              </a:spcAft>
              <a:buClr>
                <a:srgbClr val="FFC000"/>
              </a:buClr>
              <a:buSzPct val="100000"/>
              <a:buNone/>
              <a:defRPr/>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marR="0" lvl="4" indent="-342900" algn="l" defTabSz="914400" rtl="0" eaLnBrk="1" fontAlgn="auto" latinLnBrk="0" hangingPunct="1">
              <a:lnSpc>
                <a:spcPct val="100000"/>
              </a:lnSpc>
              <a:spcBef>
                <a:spcPts val="0"/>
              </a:spcBef>
              <a:spcAft>
                <a:spcPts val="600"/>
              </a:spcAft>
              <a:buClr>
                <a:srgbClr val="FFC000"/>
              </a:buClr>
              <a:buSzPct val="100000"/>
              <a:buFont typeface="Wingdings" panose="05000000000000000000" pitchFamily="2" charset="2"/>
              <a:buChar char="Ø"/>
              <a:tabLst/>
              <a:defRPr/>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9468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fr-FR" sz="3200" dirty="0"/>
              <a:t>Résumé des dates d'entrée en vigueur</a:t>
            </a:r>
            <a:endParaRPr lang="en-CA" sz="3200" dirty="0"/>
          </a:p>
        </p:txBody>
      </p:sp>
      <p:graphicFrame>
        <p:nvGraphicFramePr>
          <p:cNvPr id="3" name="Table 4">
            <a:extLst>
              <a:ext uri="{FF2B5EF4-FFF2-40B4-BE49-F238E27FC236}">
                <a16:creationId xmlns:a16="http://schemas.microsoft.com/office/drawing/2014/main" id="{BAA352B0-A6A3-75C2-BA4D-7182661C2788}"/>
              </a:ext>
            </a:extLst>
          </p:cNvPr>
          <p:cNvGraphicFramePr>
            <a:graphicFrameLocks noGrp="1"/>
          </p:cNvGraphicFramePr>
          <p:nvPr>
            <p:extLst>
              <p:ext uri="{D42A27DB-BD31-4B8C-83A1-F6EECF244321}">
                <p14:modId xmlns:p14="http://schemas.microsoft.com/office/powerpoint/2010/main" val="3634880876"/>
              </p:ext>
            </p:extLst>
          </p:nvPr>
        </p:nvGraphicFramePr>
        <p:xfrm>
          <a:off x="431504" y="1526883"/>
          <a:ext cx="10794155" cy="3997538"/>
        </p:xfrm>
        <a:graphic>
          <a:graphicData uri="http://schemas.openxmlformats.org/drawingml/2006/table">
            <a:tbl>
              <a:tblPr firstRow="1" bandRow="1">
                <a:tableStyleId>{93296810-A885-4BE3-A3E7-6D5BEEA58F35}</a:tableStyleId>
              </a:tblPr>
              <a:tblGrid>
                <a:gridCol w="1145227">
                  <a:extLst>
                    <a:ext uri="{9D8B030D-6E8A-4147-A177-3AD203B41FA5}">
                      <a16:colId xmlns:a16="http://schemas.microsoft.com/office/drawing/2014/main" val="1967424356"/>
                    </a:ext>
                  </a:extLst>
                </a:gridCol>
                <a:gridCol w="1781963">
                  <a:extLst>
                    <a:ext uri="{9D8B030D-6E8A-4147-A177-3AD203B41FA5}">
                      <a16:colId xmlns:a16="http://schemas.microsoft.com/office/drawing/2014/main" val="2167901127"/>
                    </a:ext>
                  </a:extLst>
                </a:gridCol>
                <a:gridCol w="7866965">
                  <a:extLst>
                    <a:ext uri="{9D8B030D-6E8A-4147-A177-3AD203B41FA5}">
                      <a16:colId xmlns:a16="http://schemas.microsoft.com/office/drawing/2014/main" val="2471402828"/>
                    </a:ext>
                  </a:extLst>
                </a:gridCol>
              </a:tblGrid>
              <a:tr h="779415">
                <a:tc>
                  <a:txBody>
                    <a:bodyPr/>
                    <a:lstStyle/>
                    <a:p>
                      <a:pPr algn="ctr"/>
                      <a:r>
                        <a:rPr lang="en-CA" sz="2000" dirty="0" err="1"/>
                        <a:t>Année</a:t>
                      </a:r>
                      <a:endParaRPr lang="en-CA" sz="2000" dirty="0"/>
                    </a:p>
                  </a:txBody>
                  <a:tcPr anchor="ctr"/>
                </a:tc>
                <a:tc>
                  <a:txBody>
                    <a:bodyPr/>
                    <a:lstStyle/>
                    <a:p>
                      <a:pPr algn="ctr"/>
                      <a:r>
                        <a:rPr lang="en-CA" sz="2000" dirty="0"/>
                        <a:t>Temps (</a:t>
                      </a:r>
                      <a:r>
                        <a:rPr lang="en-CA" sz="2000" dirty="0" err="1"/>
                        <a:t>années</a:t>
                      </a:r>
                      <a:r>
                        <a:rPr lang="en-CA" sz="2000" dirty="0"/>
                        <a:t>)</a:t>
                      </a:r>
                    </a:p>
                  </a:txBody>
                  <a:tcPr/>
                </a:tc>
                <a:tc>
                  <a:txBody>
                    <a:bodyPr/>
                    <a:lstStyle/>
                    <a:p>
                      <a:pPr algn="ctr"/>
                      <a:r>
                        <a:rPr lang="en-CA" sz="2000" dirty="0"/>
                        <a:t>Exigences</a:t>
                      </a:r>
                    </a:p>
                  </a:txBody>
                  <a:tcPr anchor="ctr"/>
                </a:tc>
                <a:extLst>
                  <a:ext uri="{0D108BD9-81ED-4DB2-BD59-A6C34878D82A}">
                    <a16:rowId xmlns:a16="http://schemas.microsoft.com/office/drawing/2014/main" val="3224980286"/>
                  </a:ext>
                </a:extLst>
              </a:tr>
              <a:tr h="451566">
                <a:tc>
                  <a:txBody>
                    <a:bodyPr/>
                    <a:lstStyle/>
                    <a:p>
                      <a:pPr algn="ctr"/>
                      <a:r>
                        <a:rPr lang="en-CA" sz="1800" dirty="0"/>
                        <a:t>2024</a:t>
                      </a:r>
                    </a:p>
                  </a:txBody>
                  <a:tcPr/>
                </a:tc>
                <a:tc>
                  <a:txBody>
                    <a:bodyPr/>
                    <a:lstStyle/>
                    <a:p>
                      <a:pPr algn="ctr"/>
                      <a:r>
                        <a:rPr lang="en-CA" sz="1800" dirty="0"/>
                        <a:t>1</a:t>
                      </a:r>
                    </a:p>
                  </a:txBody>
                  <a:tcPr/>
                </a:tc>
                <a:tc>
                  <a:txBody>
                    <a:bodyPr/>
                    <a:lstStyle/>
                    <a:p>
                      <a:r>
                        <a:rPr lang="fr-FR" sz="1600" dirty="0"/>
                        <a:t>Entrée en vigueur générale (toutes les exigences sauf celles dont la date est dans l’exigence)</a:t>
                      </a:r>
                      <a:endParaRPr lang="en-CA" sz="1600" dirty="0"/>
                    </a:p>
                  </a:txBody>
                  <a:tcPr/>
                </a:tc>
                <a:extLst>
                  <a:ext uri="{0D108BD9-81ED-4DB2-BD59-A6C34878D82A}">
                    <a16:rowId xmlns:a16="http://schemas.microsoft.com/office/drawing/2014/main" val="450928411"/>
                  </a:ext>
                </a:extLst>
              </a:tr>
              <a:tr h="451566">
                <a:tc>
                  <a:txBody>
                    <a:bodyPr/>
                    <a:lstStyle/>
                    <a:p>
                      <a:pPr algn="ctr"/>
                      <a:r>
                        <a:rPr lang="en-CA" sz="1800" dirty="0"/>
                        <a:t>2027</a:t>
                      </a:r>
                    </a:p>
                  </a:txBody>
                  <a:tcPr/>
                </a:tc>
                <a:tc>
                  <a:txBody>
                    <a:bodyPr/>
                    <a:lstStyle/>
                    <a:p>
                      <a:pPr algn="ctr"/>
                      <a:r>
                        <a:rPr lang="en-CA" sz="1800" dirty="0"/>
                        <a:t>4</a:t>
                      </a:r>
                    </a:p>
                  </a:txBody>
                  <a:tcPr/>
                </a:tc>
                <a:tc>
                  <a:txBody>
                    <a:bodyPr/>
                    <a:lstStyle/>
                    <a:p>
                      <a:r>
                        <a:rPr lang="fr-FR" sz="1600" dirty="0"/>
                        <a:t>Les vaches ne doivent pas être attachées en permanence pendant tout le cycle de production (d'un vêlage à l'autre)</a:t>
                      </a:r>
                      <a:endParaRPr lang="en-CA" sz="1600" dirty="0"/>
                    </a:p>
                  </a:txBody>
                  <a:tcPr/>
                </a:tc>
                <a:extLst>
                  <a:ext uri="{0D108BD9-81ED-4DB2-BD59-A6C34878D82A}">
                    <a16:rowId xmlns:a16="http://schemas.microsoft.com/office/drawing/2014/main" val="4068825531"/>
                  </a:ext>
                </a:extLst>
              </a:tr>
              <a:tr h="451566">
                <a:tc>
                  <a:txBody>
                    <a:bodyPr/>
                    <a:lstStyle/>
                    <a:p>
                      <a:pPr algn="ctr"/>
                      <a:r>
                        <a:rPr lang="en-CA" sz="1800" dirty="0"/>
                        <a:t>2027</a:t>
                      </a:r>
                    </a:p>
                  </a:txBody>
                  <a:tcPr/>
                </a:tc>
                <a:tc>
                  <a:txBody>
                    <a:bodyPr/>
                    <a:lstStyle/>
                    <a:p>
                      <a:pPr algn="ctr"/>
                      <a:r>
                        <a:rPr lang="en-CA" sz="1800" dirty="0"/>
                        <a:t>4</a:t>
                      </a:r>
                    </a:p>
                  </a:txBody>
                  <a:tcPr/>
                </a:tc>
                <a:tc>
                  <a:txBody>
                    <a:bodyPr/>
                    <a:lstStyle/>
                    <a:p>
                      <a:r>
                        <a:rPr lang="fr-FR" sz="1600" dirty="0"/>
                        <a:t>La densité ne doit normalement pas dépasser 1,1 vache par stalle*.</a:t>
                      </a:r>
                      <a:endParaRPr lang="en-CA" sz="1600" dirty="0"/>
                    </a:p>
                  </a:txBody>
                  <a:tcPr/>
                </a:tc>
                <a:extLst>
                  <a:ext uri="{0D108BD9-81ED-4DB2-BD59-A6C34878D82A}">
                    <a16:rowId xmlns:a16="http://schemas.microsoft.com/office/drawing/2014/main" val="3290517706"/>
                  </a:ext>
                </a:extLst>
              </a:tr>
              <a:tr h="451566">
                <a:tc>
                  <a:txBody>
                    <a:bodyPr/>
                    <a:lstStyle/>
                    <a:p>
                      <a:pPr algn="ctr"/>
                      <a:r>
                        <a:rPr lang="en-CA" sz="1800" dirty="0"/>
                        <a:t>2029</a:t>
                      </a:r>
                    </a:p>
                  </a:txBody>
                  <a:tcPr/>
                </a:tc>
                <a:tc>
                  <a:txBody>
                    <a:bodyPr/>
                    <a:lstStyle/>
                    <a:p>
                      <a:pPr algn="ctr"/>
                      <a:r>
                        <a:rPr lang="en-CA" sz="1800" dirty="0"/>
                        <a:t>6</a:t>
                      </a:r>
                    </a:p>
                  </a:txBody>
                  <a:tcPr/>
                </a:tc>
                <a:tc>
                  <a:txBody>
                    <a:bodyPr/>
                    <a:lstStyle/>
                    <a:p>
                      <a:r>
                        <a:rPr lang="fr-FR" sz="1600" dirty="0"/>
                        <a:t>Les vaches doivent vêler dans des parcs de maternité à stabulation libre, des cours ou des pâturages.</a:t>
                      </a:r>
                      <a:endParaRPr lang="en-CA" sz="1600" dirty="0"/>
                    </a:p>
                  </a:txBody>
                  <a:tcPr/>
                </a:tc>
                <a:extLst>
                  <a:ext uri="{0D108BD9-81ED-4DB2-BD59-A6C34878D82A}">
                    <a16:rowId xmlns:a16="http://schemas.microsoft.com/office/drawing/2014/main" val="3287066379"/>
                  </a:ext>
                </a:extLst>
              </a:tr>
              <a:tr h="451566">
                <a:tc>
                  <a:txBody>
                    <a:bodyPr/>
                    <a:lstStyle/>
                    <a:p>
                      <a:pPr algn="ctr"/>
                      <a:r>
                        <a:rPr lang="en-CA" sz="1800" dirty="0"/>
                        <a:t>2031</a:t>
                      </a:r>
                    </a:p>
                  </a:txBody>
                  <a:tcPr/>
                </a:tc>
                <a:tc>
                  <a:txBody>
                    <a:bodyPr/>
                    <a:lstStyle/>
                    <a:p>
                      <a:pPr algn="ctr"/>
                      <a:r>
                        <a:rPr lang="en-CA" sz="1800" dirty="0"/>
                        <a:t>8</a:t>
                      </a:r>
                    </a:p>
                  </a:txBody>
                  <a:tcPr/>
                </a:tc>
                <a:tc>
                  <a:txBody>
                    <a:bodyPr/>
                    <a:lstStyle/>
                    <a:p>
                      <a:r>
                        <a:rPr lang="fr-FR" sz="1600" dirty="0"/>
                        <a:t>La densité ne doit normalement pas dépasser 1,0 vache par stalle*.</a:t>
                      </a:r>
                      <a:endParaRPr lang="en-CA" sz="1600" dirty="0"/>
                    </a:p>
                  </a:txBody>
                  <a:tcPr/>
                </a:tc>
                <a:extLst>
                  <a:ext uri="{0D108BD9-81ED-4DB2-BD59-A6C34878D82A}">
                    <a16:rowId xmlns:a16="http://schemas.microsoft.com/office/drawing/2014/main" val="4186125734"/>
                  </a:ext>
                </a:extLst>
              </a:tr>
              <a:tr h="705185">
                <a:tc>
                  <a:txBody>
                    <a:bodyPr/>
                    <a:lstStyle/>
                    <a:p>
                      <a:pPr algn="ctr"/>
                      <a:r>
                        <a:rPr lang="en-CA" sz="1800" dirty="0"/>
                        <a:t>2031</a:t>
                      </a:r>
                    </a:p>
                  </a:txBody>
                  <a:tcPr/>
                </a:tc>
                <a:tc>
                  <a:txBody>
                    <a:bodyPr/>
                    <a:lstStyle/>
                    <a:p>
                      <a:pPr algn="ctr"/>
                      <a:r>
                        <a:rPr lang="en-CA" sz="1800" dirty="0"/>
                        <a:t>8</a:t>
                      </a:r>
                    </a:p>
                  </a:txBody>
                  <a:tcPr/>
                </a:tc>
                <a:tc>
                  <a:txBody>
                    <a:bodyPr/>
                    <a:lstStyle/>
                    <a:p>
                      <a:r>
                        <a:rPr lang="fr-FR" sz="1600" dirty="0"/>
                        <a:t>Systèmes intérieurs : les veaux qui sont en bonne santé, qui se développent bien et qui sont compatibles doivent être logés par paires ou par groupes à l'âge de 4 semaines.</a:t>
                      </a:r>
                      <a:endParaRPr lang="en-CA" sz="1600" dirty="0"/>
                    </a:p>
                  </a:txBody>
                  <a:tcPr/>
                </a:tc>
                <a:extLst>
                  <a:ext uri="{0D108BD9-81ED-4DB2-BD59-A6C34878D82A}">
                    <a16:rowId xmlns:a16="http://schemas.microsoft.com/office/drawing/2014/main" val="729710632"/>
                  </a:ext>
                </a:extLst>
              </a:tr>
            </a:tbl>
          </a:graphicData>
        </a:graphic>
      </p:graphicFrame>
      <p:sp>
        <p:nvSpPr>
          <p:cNvPr id="4" name="TextBox 3">
            <a:extLst>
              <a:ext uri="{FF2B5EF4-FFF2-40B4-BE49-F238E27FC236}">
                <a16:creationId xmlns:a16="http://schemas.microsoft.com/office/drawing/2014/main" id="{30752DC2-3EC8-9F1D-A036-576F2449CDC1}"/>
              </a:ext>
            </a:extLst>
          </p:cNvPr>
          <p:cNvSpPr txBox="1"/>
          <p:nvPr/>
        </p:nvSpPr>
        <p:spPr>
          <a:xfrm>
            <a:off x="303365" y="5524421"/>
            <a:ext cx="11050435" cy="4801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*À tout moment pendant ou après les périodes de transition 2027 et 2031, la densité peut passer à 1,2 vache par stalle, mais uniquement de manière temporaire/intermittente.</a:t>
            </a:r>
            <a:endPar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1125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CA" sz="3200" dirty="0"/>
              <a:t>Section 3 : </a:t>
            </a:r>
            <a:r>
              <a:rPr lang="en-US" sz="3200" dirty="0"/>
              <a:t>Aliments et </a:t>
            </a:r>
            <a:r>
              <a:rPr lang="en-US" sz="3200" dirty="0" err="1"/>
              <a:t>eau</a:t>
            </a:r>
            <a:r>
              <a:rPr lang="en-US" sz="3200" dirty="0"/>
              <a:t> </a:t>
            </a:r>
            <a:r>
              <a:rPr lang="en-US" sz="3200" dirty="0" err="1"/>
              <a:t>d’abreuvement</a:t>
            </a:r>
            <a:endParaRPr lang="en-CA" sz="3200" dirty="0"/>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1136243" y="1416650"/>
            <a:ext cx="10708693" cy="5093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marR="0" lvl="4" indent="-342900" algn="l" defTabSz="914400" rtl="0" eaLnBrk="1" fontAlgn="auto" latinLnBrk="0" hangingPunct="1">
              <a:lnSpc>
                <a:spcPct val="100000"/>
              </a:lnSpc>
              <a:spcBef>
                <a:spcPts val="0"/>
              </a:spcBef>
              <a:spcAft>
                <a:spcPts val="600"/>
              </a:spcAft>
              <a:buClr>
                <a:srgbClr val="FFC000"/>
              </a:buClr>
              <a:buSzPct val="100000"/>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4820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sz="3200" dirty="0"/>
              <a:t>3.3 </a:t>
            </a:r>
            <a:r>
              <a:rPr lang="fr-CA" sz="3200" dirty="0"/>
              <a:t>Nutrition et gestion de l’alimentation des veaux</a:t>
            </a:r>
            <a:endParaRPr lang="en-CA" sz="3200" dirty="0"/>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838200" y="1690687"/>
            <a:ext cx="10217557" cy="4802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4" indent="-342900" eaLnBrk="1" fontAlgn="auto" hangingPunct="1">
              <a:lnSpc>
                <a:spcPct val="110000"/>
              </a:lnSpc>
              <a:spcBef>
                <a:spcPts val="0"/>
              </a:spcBef>
              <a:spcAft>
                <a:spcPts val="600"/>
              </a:spcAft>
              <a:buClr>
                <a:srgbClr val="FFC000"/>
              </a:buClr>
              <a:buSzPct val="100000"/>
              <a:buFont typeface="Wingdings" panose="05000000000000000000" pitchFamily="2" charset="2"/>
              <a:buChar char="Ø"/>
              <a:defRPr/>
            </a:pPr>
            <a:r>
              <a:rPr lang="fr-CA" sz="2400" b="1" dirty="0">
                <a:latin typeface="Calibri" panose="020F0502020204030204" pitchFamily="34" charset="0"/>
                <a:cs typeface="Calibri" panose="020F0502020204030204" pitchFamily="34" charset="0"/>
              </a:rPr>
              <a:t>Les veaux nouveau-nés doivent recevoir un apport quotidien total d’au moins 15 % de leur poids de naissance (6 L pour les veaux Holstein); entre l’âge de 7 et de 28 jours, ils doivent recevoir un apport quotidien total d’au moins 20 % de leur poids de naissance (8 L pour les veaux Holstein) en lait/lait de remplacement.</a:t>
            </a: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297180" lvl="5" indent="0" defTabSz="914400">
              <a:spcBef>
                <a:spcPts val="0"/>
              </a:spcBef>
              <a:spcAft>
                <a:spcPts val="600"/>
              </a:spcAft>
              <a:buClr>
                <a:srgbClr val="FFC000"/>
              </a:buClr>
              <a:buSzPct val="100000"/>
              <a:buNone/>
              <a:defRPr/>
            </a:pPr>
            <a:r>
              <a:rPr lang="en-US" sz="2400" i="1" dirty="0">
                <a:latin typeface="Calibri" panose="020F0502020204030204" pitchFamily="34" charset="0"/>
                <a:ea typeface="Calibri" panose="020F0502020204030204" pitchFamily="34" charset="0"/>
                <a:cs typeface="Calibri" panose="020F0502020204030204" pitchFamily="34" charset="0"/>
              </a:rPr>
              <a:t>	(Remarque : </a:t>
            </a:r>
            <a:r>
              <a:rPr lang="fr-CA" sz="2400" i="1" dirty="0">
                <a:latin typeface="Calibri" panose="020F0502020204030204" pitchFamily="34" charset="0"/>
                <a:ea typeface="Calibri" panose="020F0502020204030204" pitchFamily="34" charset="0"/>
                <a:cs typeface="Calibri" panose="020F0502020204030204" pitchFamily="34" charset="0"/>
              </a:rPr>
              <a:t>Le comité a développé une pratique antérieure : offrir aux  	veaux un apport total minimum de 20 % du poids corporel en lait entier 	(ou un apport nutritif équivalent via un lait de remplacement) jusqu’à 	l'âge de 28 jours.)</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1847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sz="3200" dirty="0"/>
              <a:t>3.3.1 </a:t>
            </a:r>
            <a:r>
              <a:rPr lang="en-US" sz="3200" dirty="0" err="1"/>
              <a:t>Autres</a:t>
            </a:r>
            <a:r>
              <a:rPr lang="en-US" sz="3200" dirty="0"/>
              <a:t> </a:t>
            </a:r>
            <a:r>
              <a:rPr lang="en-US" sz="3200" dirty="0" err="1"/>
              <a:t>éléments</a:t>
            </a:r>
            <a:r>
              <a:rPr lang="en-US" sz="3200" dirty="0"/>
              <a:t> à </a:t>
            </a:r>
            <a:r>
              <a:rPr lang="en-US" sz="3200" dirty="0" err="1"/>
              <a:t>considérer</a:t>
            </a:r>
            <a:r>
              <a:rPr lang="en-US" sz="3200" dirty="0"/>
              <a:t> pour le </a:t>
            </a:r>
            <a:r>
              <a:rPr lang="en-US" sz="3200" dirty="0" err="1"/>
              <a:t>sevrage</a:t>
            </a:r>
            <a:endParaRPr lang="en-CA" sz="3200" dirty="0"/>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838200" y="1667887"/>
            <a:ext cx="10708693" cy="5093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CA" sz="2400" b="1" dirty="0">
                <a:latin typeface="Calibri" panose="020F0502020204030204" pitchFamily="34" charset="0"/>
                <a:cs typeface="Calibri" panose="020F0502020204030204" pitchFamily="34" charset="0"/>
              </a:rPr>
              <a:t>Les veaux doivent être sevrés progressivement sur une période d’au moins 5 jours, et il faut attendre qu’ils aient au moins 8 semaines avant de terminer le sevrage (23, 25).    </a:t>
            </a: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297180" lvl="5" indent="0" defTabSz="914400">
              <a:spcBef>
                <a:spcPts val="0"/>
              </a:spcBef>
              <a:spcAft>
                <a:spcPts val="600"/>
              </a:spcAft>
              <a:buClr>
                <a:srgbClr val="FFC000"/>
              </a:buClr>
              <a:buSzPct val="100000"/>
              <a:buNone/>
              <a:defRPr/>
            </a:pPr>
            <a:r>
              <a:rPr lang="en-US" sz="2400" i="1" dirty="0">
                <a:latin typeface="Calibri" panose="020F0502020204030204" pitchFamily="34" charset="0"/>
                <a:ea typeface="Calibri" panose="020F0502020204030204" pitchFamily="34" charset="0"/>
                <a:cs typeface="Calibri" panose="020F0502020204030204" pitchFamily="34" charset="0"/>
              </a:rPr>
              <a:t>(Remarque : </a:t>
            </a:r>
            <a:r>
              <a:rPr lang="fr-CA" sz="2400" i="1" dirty="0">
                <a:latin typeface="Calibri" panose="020F0502020204030204" pitchFamily="34" charset="0"/>
                <a:ea typeface="Calibri" panose="020F0502020204030204" pitchFamily="34" charset="0"/>
                <a:cs typeface="Calibri" panose="020F0502020204030204" pitchFamily="34" charset="0"/>
              </a:rPr>
              <a:t>Cette exigence est une version élaborée d'une pratique recommandée antérieure – sevrer les veaux en réduisant progressivement leur ration de lait sur une période de 5 à 14 jours.</a:t>
            </a:r>
            <a:r>
              <a:rPr lang="en-US" sz="2400" i="1" dirty="0">
                <a:latin typeface="Calibri" panose="020F0502020204030204" pitchFamily="34" charset="0"/>
                <a:ea typeface="Calibri" panose="020F0502020204030204" pitchFamily="34" charset="0"/>
                <a:cs typeface="Calibri" panose="020F0502020204030204" pitchFamily="34" charset="0"/>
              </a:rPr>
              <a:t>)</a:t>
            </a:r>
          </a:p>
          <a:p>
            <a:pPr marL="0" lvl="4" indent="-947023">
              <a:spcBef>
                <a:spcPts val="0"/>
              </a:spcBef>
              <a:spcAft>
                <a:spcPts val="600"/>
              </a:spcAft>
              <a:buClr>
                <a:srgbClr val="FFC000"/>
              </a:buClr>
              <a:buSzPct val="100000"/>
              <a:buFont typeface="Wingdings" panose="05000000000000000000" pitchFamily="2" charset="2"/>
              <a:buChar char="Ø"/>
              <a:defRPr/>
            </a:pPr>
            <a:endParaRPr lang="en-US" sz="2400" i="1" dirty="0">
              <a:latin typeface="Calibri" panose="020F0502020204030204" pitchFamily="34" charset="0"/>
              <a:ea typeface="Calibri" panose="020F0502020204030204" pitchFamily="34" charset="0"/>
              <a:cs typeface="Calibri" panose="020F0502020204030204" pitchFamily="34" charset="0"/>
            </a:endParaRPr>
          </a:p>
          <a:p>
            <a:pPr marL="0" lvl="4" indent="0">
              <a:spcBef>
                <a:spcPts val="0"/>
              </a:spcBef>
              <a:spcAft>
                <a:spcPts val="600"/>
              </a:spcAft>
              <a:buClr>
                <a:srgbClr val="FFC000"/>
              </a:buClr>
              <a:buSzPct val="100000"/>
              <a:buNone/>
              <a:defRPr/>
            </a:pPr>
            <a:endParaRPr lang="en-US" sz="2400" i="1" dirty="0">
              <a:latin typeface="Calibri" panose="020F0502020204030204" pitchFamily="34" charset="0"/>
              <a:ea typeface="Calibri" panose="020F0502020204030204" pitchFamily="34" charset="0"/>
              <a:cs typeface="Calibri" panose="020F0502020204030204" pitchFamily="34" charset="0"/>
            </a:endParaRPr>
          </a:p>
          <a:p>
            <a:pPr marL="0" lvl="4" indent="0">
              <a:spcBef>
                <a:spcPts val="0"/>
              </a:spcBef>
              <a:spcAft>
                <a:spcPts val="600"/>
              </a:spcAft>
              <a:buClr>
                <a:srgbClr val="FFC000"/>
              </a:buClr>
              <a:buSzPct val="100000"/>
              <a:buNone/>
              <a:defRPr/>
            </a:pPr>
            <a:endParaRPr lang="en-US" sz="2400" i="1" dirty="0">
              <a:latin typeface="Calibri" panose="020F0502020204030204" pitchFamily="34" charset="0"/>
              <a:ea typeface="Calibri" panose="020F0502020204030204" pitchFamily="34" charset="0"/>
              <a:cs typeface="Calibri" panose="020F0502020204030204" pitchFamily="34" charset="0"/>
            </a:endParaRPr>
          </a:p>
          <a:p>
            <a:pPr marL="0" lvl="4" indent="0">
              <a:spcBef>
                <a:spcPts val="0"/>
              </a:spcBef>
              <a:spcAft>
                <a:spcPts val="600"/>
              </a:spcAft>
              <a:buClr>
                <a:srgbClr val="FFC000"/>
              </a:buClr>
              <a:buSzPct val="100000"/>
              <a:buNone/>
              <a:defRPr/>
            </a:pPr>
            <a:endParaRPr lang="en-US" sz="2400" i="1" dirty="0">
              <a:latin typeface="Calibri" panose="020F0502020204030204" pitchFamily="34" charset="0"/>
              <a:ea typeface="Calibri" panose="020F0502020204030204" pitchFamily="34" charset="0"/>
              <a:cs typeface="Calibri" panose="020F0502020204030204" pitchFamily="34" charset="0"/>
            </a:endParaRPr>
          </a:p>
          <a:p>
            <a:pPr marL="0" lvl="4" indent="0">
              <a:spcBef>
                <a:spcPts val="0"/>
              </a:spcBef>
              <a:spcAft>
                <a:spcPts val="600"/>
              </a:spcAft>
              <a:buClr>
                <a:srgbClr val="FFC000"/>
              </a:buClr>
              <a:buSzPct val="100000"/>
              <a:buNone/>
              <a:defRPr/>
            </a:pPr>
            <a:endParaRPr lang="en-US" sz="2400" i="1" dirty="0">
              <a:latin typeface="Calibri" panose="020F0502020204030204" pitchFamily="34" charset="0"/>
              <a:ea typeface="Calibri" panose="020F0502020204030204" pitchFamily="34" charset="0"/>
              <a:cs typeface="Calibri" panose="020F0502020204030204" pitchFamily="34" charset="0"/>
            </a:endParaRPr>
          </a:p>
          <a:p>
            <a:pPr marL="0" lvl="4" indent="0">
              <a:spcBef>
                <a:spcPts val="0"/>
              </a:spcBef>
              <a:spcAft>
                <a:spcPts val="600"/>
              </a:spcAft>
              <a:buClr>
                <a:srgbClr val="FFC000"/>
              </a:buClr>
              <a:buSzPct val="100000"/>
              <a:buNone/>
              <a:defRPr/>
            </a:pPr>
            <a:endParaRPr lang="en-US" sz="2400" i="1" dirty="0">
              <a:latin typeface="Calibri" panose="020F0502020204030204" pitchFamily="34" charset="0"/>
              <a:ea typeface="Calibri" panose="020F0502020204030204" pitchFamily="34" charset="0"/>
              <a:cs typeface="Calibri" panose="020F0502020204030204" pitchFamily="34" charset="0"/>
            </a:endParaRPr>
          </a:p>
          <a:p>
            <a:pPr marL="0" lvl="4" indent="0" eaLnBrk="1" fontAlgn="auto" hangingPunct="1">
              <a:lnSpc>
                <a:spcPct val="100000"/>
              </a:lnSpc>
              <a:spcBef>
                <a:spcPts val="0"/>
              </a:spcBef>
              <a:spcAft>
                <a:spcPts val="600"/>
              </a:spcAft>
              <a:buClr>
                <a:srgbClr val="FFC000"/>
              </a:buClr>
              <a:buSzPct val="100000"/>
              <a:buNone/>
              <a:defRPr/>
            </a:pPr>
            <a:r>
              <a:rPr lang="en-US" sz="2400" dirty="0">
                <a:latin typeface="Calibri" panose="020F0502020204030204" pitchFamily="34" charset="0"/>
                <a:cs typeface="Calibri" panose="020F0502020204030204" pitchFamily="34" charset="0"/>
              </a:rPr>
              <a:t>Remarque : </a:t>
            </a:r>
            <a:r>
              <a:rPr lang="fr-CA" sz="2400" dirty="0">
                <a:latin typeface="Calibri" panose="020F0502020204030204" pitchFamily="34" charset="0"/>
                <a:cs typeface="Calibri" panose="020F0502020204030204" pitchFamily="34" charset="0"/>
              </a:rPr>
              <a:t>Il s'agit d'une nouvelle section ajoutée au Code des bovins laitiers.</a:t>
            </a:r>
            <a:endParaRPr lang="en-US" sz="2400" dirty="0">
              <a:latin typeface="Calibri" panose="020F0502020204030204" pitchFamily="34" charset="0"/>
              <a:cs typeface="Calibri" panose="020F0502020204030204" pitchFamily="34" charset="0"/>
            </a:endParaRPr>
          </a:p>
          <a:p>
            <a:pPr marL="0" lvl="4" indent="0">
              <a:spcBef>
                <a:spcPts val="0"/>
              </a:spcBef>
              <a:spcAft>
                <a:spcPts val="600"/>
              </a:spcAft>
              <a:buClr>
                <a:srgbClr val="FFC000"/>
              </a:buClr>
              <a:buSzPct val="100000"/>
              <a:buNone/>
              <a:defRPr/>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5335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sz="3200" dirty="0"/>
              <a:t>Section 4 : Pratiques </a:t>
            </a:r>
            <a:r>
              <a:rPr lang="en-US" sz="3200" dirty="0" err="1"/>
              <a:t>d’élevage</a:t>
            </a:r>
            <a:endParaRPr lang="en-CA" sz="3200" dirty="0"/>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1136243" y="1416650"/>
            <a:ext cx="10708693" cy="5093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marR="0" lvl="4" indent="-342900" algn="l" defTabSz="914400" rtl="0" eaLnBrk="1" fontAlgn="auto" latinLnBrk="0" hangingPunct="1">
              <a:lnSpc>
                <a:spcPct val="100000"/>
              </a:lnSpc>
              <a:spcBef>
                <a:spcPts val="0"/>
              </a:spcBef>
              <a:spcAft>
                <a:spcPts val="600"/>
              </a:spcAft>
              <a:buClr>
                <a:srgbClr val="FFC000"/>
              </a:buClr>
              <a:buSzPct val="100000"/>
              <a:buFont typeface="Wingdings" panose="05000000000000000000" pitchFamily="2" charset="2"/>
              <a:buChar char="Ø"/>
              <a:tabLst/>
              <a:defRPr/>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8994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4C9F50-DA78-C404-AF1B-4DAA93F73DD1}"/>
              </a:ext>
            </a:extLst>
          </p:cNvPr>
          <p:cNvSpPr/>
          <p:nvPr/>
        </p:nvSpPr>
        <p:spPr>
          <a:xfrm>
            <a:off x="0" y="4896851"/>
            <a:ext cx="12192000" cy="1898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lnSpc>
                <a:spcPct val="100000"/>
              </a:lnSpc>
            </a:pPr>
            <a:r>
              <a:rPr lang="en-US" sz="3200" dirty="0" err="1"/>
              <a:t>Contrôle</a:t>
            </a:r>
            <a:r>
              <a:rPr lang="en-US" sz="3200" dirty="0"/>
              <a:t> de la </a:t>
            </a:r>
            <a:r>
              <a:rPr lang="en-US" sz="3200" dirty="0" err="1"/>
              <a:t>douleur</a:t>
            </a:r>
            <a:endParaRPr lang="en-CA" sz="3200" dirty="0"/>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1136243" y="1690688"/>
            <a:ext cx="10708693" cy="4802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4" indent="0" eaLnBrk="1" fontAlgn="auto" hangingPunct="1">
              <a:lnSpc>
                <a:spcPct val="100000"/>
              </a:lnSpc>
              <a:spcBef>
                <a:spcPts val="0"/>
              </a:spcBef>
              <a:spcAft>
                <a:spcPts val="600"/>
              </a:spcAft>
              <a:buClr>
                <a:srgbClr val="FFC000"/>
              </a:buClr>
              <a:buSzPct val="100000"/>
              <a:buNone/>
              <a:defRPr/>
            </a:pPr>
            <a:r>
              <a:rPr lang="fr-FR" sz="2400" b="1" dirty="0">
                <a:latin typeface="Calibri" panose="020F0502020204030204" pitchFamily="34" charset="0"/>
                <a:cs typeface="Calibri" panose="020F0502020204030204" pitchFamily="34" charset="0"/>
              </a:rPr>
              <a:t>NOUVELLES exigences en matière de contrôle de la douleur :</a:t>
            </a:r>
          </a:p>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FR" sz="2400" b="1" dirty="0">
                <a:latin typeface="Calibri" panose="020F0502020204030204" pitchFamily="34" charset="0"/>
                <a:cs typeface="Calibri" panose="020F0502020204030204" pitchFamily="34" charset="0"/>
              </a:rPr>
              <a:t>Chapitre 4 : </a:t>
            </a:r>
          </a:p>
          <a:p>
            <a:pPr marL="1587103" lvl="5" indent="-342900">
              <a:spcBef>
                <a:spcPts val="0"/>
              </a:spcBef>
              <a:spcAft>
                <a:spcPts val="600"/>
              </a:spcAft>
              <a:buClr>
                <a:srgbClr val="FFC000"/>
              </a:buClr>
              <a:buSzPct val="100000"/>
              <a:buFont typeface="Wingdings" panose="05000000000000000000" pitchFamily="2" charset="2"/>
              <a:buChar char="Ø"/>
              <a:defRPr/>
            </a:pPr>
            <a:r>
              <a:rPr lang="fr-FR" sz="2400" dirty="0">
                <a:latin typeface="Calibri" panose="020F0502020204030204" pitchFamily="34" charset="0"/>
                <a:cs typeface="Calibri" panose="020F0502020204030204" pitchFamily="34" charset="0"/>
              </a:rPr>
              <a:t>Procédures chirurgicales : selon la méthode mise au point avec le vétérinaire, y compris l'utilisation d'un contrôle approprié de la douleur, etc. </a:t>
            </a:r>
          </a:p>
          <a:p>
            <a:pPr marL="1587103" lvl="5" indent="-342900">
              <a:spcBef>
                <a:spcPts val="0"/>
              </a:spcBef>
              <a:spcAft>
                <a:spcPts val="600"/>
              </a:spcAft>
              <a:buClr>
                <a:srgbClr val="FFC000"/>
              </a:buClr>
              <a:buSzPct val="100000"/>
              <a:buFont typeface="Wingdings" panose="05000000000000000000" pitchFamily="2" charset="2"/>
              <a:buChar char="Ø"/>
              <a:defRPr/>
            </a:pPr>
            <a:r>
              <a:rPr lang="fr-FR" sz="2400" dirty="0">
                <a:latin typeface="Calibri" panose="020F0502020204030204" pitchFamily="34" charset="0"/>
                <a:cs typeface="Calibri" panose="020F0502020204030204" pitchFamily="34" charset="0"/>
              </a:rPr>
              <a:t>La castration nécessite une anesthésie locale et une analgésie systémique.</a:t>
            </a:r>
          </a:p>
          <a:p>
            <a:pPr marL="1587103" lvl="5" indent="-342900">
              <a:spcBef>
                <a:spcPts val="0"/>
              </a:spcBef>
              <a:spcAft>
                <a:spcPts val="600"/>
              </a:spcAft>
              <a:buClr>
                <a:srgbClr val="FFC000"/>
              </a:buClr>
              <a:buSzPct val="100000"/>
              <a:buFont typeface="Wingdings" panose="05000000000000000000" pitchFamily="2" charset="2"/>
              <a:buChar char="Ø"/>
              <a:defRPr/>
            </a:pPr>
            <a:r>
              <a:rPr lang="fr-FR" sz="2400" dirty="0">
                <a:latin typeface="Calibri" panose="020F0502020204030204" pitchFamily="34" charset="0"/>
                <a:cs typeface="Calibri" panose="020F0502020204030204" pitchFamily="34" charset="0"/>
              </a:rPr>
              <a:t>La coupe de la queue des animaux individuels nécessite un contrôle de la douleur.</a:t>
            </a:r>
          </a:p>
          <a:p>
            <a:pPr marL="1587103" lvl="5" indent="-342900">
              <a:spcBef>
                <a:spcPts val="0"/>
              </a:spcBef>
              <a:spcAft>
                <a:spcPts val="600"/>
              </a:spcAft>
              <a:buClr>
                <a:srgbClr val="FFC000"/>
              </a:buClr>
              <a:buSzPct val="100000"/>
              <a:buFont typeface="Wingdings" panose="05000000000000000000" pitchFamily="2" charset="2"/>
              <a:buChar char="Ø"/>
              <a:defRPr/>
            </a:pPr>
            <a:r>
              <a:rPr lang="fr-FR" sz="2400" dirty="0">
                <a:latin typeface="Calibri" panose="020F0502020204030204" pitchFamily="34" charset="0"/>
                <a:cs typeface="Calibri" panose="020F0502020204030204" pitchFamily="34" charset="0"/>
              </a:rPr>
              <a:t>L'ablation des trayons supplémentaires nécessite un contrôle de la douleur.</a:t>
            </a:r>
          </a:p>
          <a:p>
            <a:pPr marL="1587103" lvl="5" indent="-342900">
              <a:spcBef>
                <a:spcPts val="0"/>
              </a:spcBef>
              <a:spcAft>
                <a:spcPts val="600"/>
              </a:spcAft>
              <a:buClr>
                <a:srgbClr val="FFC000"/>
              </a:buClr>
              <a:buSzPct val="100000"/>
              <a:buFont typeface="Wingdings" panose="05000000000000000000" pitchFamily="2" charset="2"/>
              <a:buChar char="Ø"/>
              <a:defRPr/>
            </a:pPr>
            <a:endParaRPr lang="fr-FR" sz="2400" dirty="0">
              <a:latin typeface="Calibri" panose="020F0502020204030204" pitchFamily="34" charset="0"/>
              <a:cs typeface="Calibri" panose="020F0502020204030204" pitchFamily="34" charset="0"/>
            </a:endParaRPr>
          </a:p>
          <a:p>
            <a:pPr marL="342900" lvl="4" indent="-342900">
              <a:spcBef>
                <a:spcPts val="0"/>
              </a:spcBef>
              <a:spcAft>
                <a:spcPts val="600"/>
              </a:spcAft>
              <a:buClr>
                <a:srgbClr val="FFC000"/>
              </a:buClr>
              <a:buSzPct val="100000"/>
              <a:buFont typeface="Wingdings" panose="05000000000000000000" pitchFamily="2" charset="2"/>
              <a:buChar char="Ø"/>
              <a:defRPr/>
            </a:pPr>
            <a:r>
              <a:rPr lang="fr-FR" sz="2400" b="1" dirty="0">
                <a:latin typeface="Calibri" panose="020F0502020204030204" pitchFamily="34" charset="0"/>
                <a:cs typeface="Calibri" panose="020F0502020204030204" pitchFamily="34" charset="0"/>
              </a:rPr>
              <a:t>Extrait du chapitre 5 : </a:t>
            </a:r>
          </a:p>
          <a:p>
            <a:pPr marL="1587103" lvl="5" indent="-342900">
              <a:spcBef>
                <a:spcPts val="0"/>
              </a:spcBef>
              <a:spcAft>
                <a:spcPts val="600"/>
              </a:spcAft>
              <a:buClr>
                <a:srgbClr val="FFC000"/>
              </a:buClr>
              <a:buSzPct val="100000"/>
              <a:buFont typeface="Wingdings" panose="05000000000000000000" pitchFamily="2" charset="2"/>
              <a:buChar char="Ø"/>
              <a:defRPr/>
            </a:pPr>
            <a:r>
              <a:rPr lang="fr-FR" sz="2400" dirty="0">
                <a:latin typeface="Calibri" panose="020F0502020204030204" pitchFamily="34" charset="0"/>
                <a:cs typeface="Calibri" panose="020F0502020204030204" pitchFamily="34" charset="0"/>
              </a:rPr>
              <a:t>Parage invasif des sabots</a:t>
            </a:r>
          </a:p>
          <a:p>
            <a:pPr marL="1587103" lvl="5" indent="-342900">
              <a:spcBef>
                <a:spcPts val="0"/>
              </a:spcBef>
              <a:spcAft>
                <a:spcPts val="600"/>
              </a:spcAft>
              <a:buClr>
                <a:srgbClr val="FFC000"/>
              </a:buClr>
              <a:buSzPct val="100000"/>
              <a:buFont typeface="Wingdings" panose="05000000000000000000" pitchFamily="2" charset="2"/>
              <a:buChar char="Ø"/>
              <a:defRPr/>
            </a:pPr>
            <a:r>
              <a:rPr lang="fr-FR" sz="2400" dirty="0">
                <a:latin typeface="Calibri" panose="020F0502020204030204" pitchFamily="34" charset="0"/>
                <a:cs typeface="Calibri" panose="020F0502020204030204" pitchFamily="34" charset="0"/>
              </a:rPr>
              <a:t>Mammite clinique sévère</a:t>
            </a:r>
            <a:endParaRPr lang="en-CA" sz="2400" i="1" u="none" strike="noStrike" baseline="0" dirty="0">
              <a:solidFill>
                <a:srgbClr val="FF0000"/>
              </a:solidFill>
              <a:latin typeface="Optima-BoldItalic"/>
            </a:endParaRPr>
          </a:p>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endParaRPr lang="en-CA" sz="2400" b="1" i="1" u="none" strike="noStrike" baseline="0" dirty="0">
              <a:solidFill>
                <a:srgbClr val="FF0000"/>
              </a:solidFill>
              <a:latin typeface="Optima-BoldItalic"/>
            </a:endParaRPr>
          </a:p>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endParaRPr lang="en-US" sz="2400" b="1" dirty="0">
              <a:solidFill>
                <a:srgbClr val="FF0000"/>
              </a:solidFill>
              <a:latin typeface="Calibri" panose="020F0502020204030204" pitchFamily="34" charset="0"/>
              <a:cs typeface="Calibri" panose="020F0502020204030204" pitchFamily="34" charset="0"/>
            </a:endParaRPr>
          </a:p>
          <a:p>
            <a:pPr marL="640080" lvl="5" indent="-342900" defTabSz="914400">
              <a:spcBef>
                <a:spcPts val="0"/>
              </a:spcBef>
              <a:spcAft>
                <a:spcPts val="600"/>
              </a:spcAft>
              <a:buClr>
                <a:srgbClr val="FFC000"/>
              </a:buClr>
              <a:buSzPct val="100000"/>
              <a:buFont typeface="Wingdings" panose="05000000000000000000" pitchFamily="2" charset="2"/>
              <a:buChar char="Ø"/>
              <a:defRPr/>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6786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82" y="368319"/>
            <a:ext cx="11996636" cy="1325563"/>
          </a:xfrm>
        </p:spPr>
        <p:txBody>
          <a:bodyPr/>
          <a:lstStyle/>
          <a:p>
            <a:pPr algn="ctr">
              <a:lnSpc>
                <a:spcPct val="100000"/>
              </a:lnSpc>
            </a:pPr>
            <a:r>
              <a:rPr lang="en-US" sz="2800" dirty="0" err="1"/>
              <a:t>Chapitre</a:t>
            </a:r>
            <a:r>
              <a:rPr lang="en-US" sz="2800" dirty="0"/>
              <a:t> 4 Pratiques </a:t>
            </a:r>
            <a:r>
              <a:rPr lang="en-US" sz="2800" dirty="0" err="1"/>
              <a:t>d’élevage</a:t>
            </a:r>
            <a:endParaRPr lang="en-CA" sz="2800" dirty="0"/>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852463" y="1574304"/>
            <a:ext cx="10708693" cy="43299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0000" lnSpcReduction="20000"/>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FR" sz="3500" dirty="0">
                <a:latin typeface="Calibri" panose="020F0502020204030204" pitchFamily="34" charset="0"/>
                <a:cs typeface="Calibri" panose="020F0502020204030204" pitchFamily="34" charset="0"/>
              </a:rPr>
              <a:t>Ajout d'une exigence stipulant que les manipulations abusives sont inacceptables</a:t>
            </a:r>
          </a:p>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FR" sz="3500" dirty="0">
                <a:latin typeface="Calibri" panose="020F0502020204030204" pitchFamily="34" charset="0"/>
                <a:cs typeface="Calibri" panose="020F0502020204030204" pitchFamily="34" charset="0"/>
              </a:rPr>
              <a:t>Utilisation de techniques peu stressantes dans le cadre des manipulations de routine  </a:t>
            </a:r>
          </a:p>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FR" sz="3500" dirty="0">
                <a:latin typeface="Calibri" panose="020F0502020204030204" pitchFamily="34" charset="0"/>
                <a:cs typeface="Calibri" panose="020F0502020204030204" pitchFamily="34" charset="0"/>
              </a:rPr>
              <a:t>Les aiguillons électriques ne doivent pas être utilisés lors des manipulations de routine ; ils ne doivent l'être que dans des situations extrêmes, par exemple lorsque la sécurité de l'animal est menacée (idem).</a:t>
            </a:r>
          </a:p>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endParaRPr lang="fr-FR" sz="3500" dirty="0">
              <a:latin typeface="Calibri" panose="020F0502020204030204" pitchFamily="34" charset="0"/>
              <a:cs typeface="Calibri" panose="020F0502020204030204" pitchFamily="34" charset="0"/>
            </a:endParaRPr>
          </a:p>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FR" sz="3500" b="1" dirty="0">
                <a:latin typeface="Calibri" panose="020F0502020204030204" pitchFamily="34" charset="0"/>
                <a:cs typeface="Calibri" panose="020F0502020204030204" pitchFamily="34" charset="0"/>
              </a:rPr>
              <a:t>Exigences relatives à la manipulation et au déplacement du bétail</a:t>
            </a:r>
          </a:p>
          <a:p>
            <a:pPr marL="1587103" lvl="5" indent="-342900">
              <a:spcBef>
                <a:spcPts val="0"/>
              </a:spcBef>
              <a:spcAft>
                <a:spcPts val="600"/>
              </a:spcAft>
              <a:buClr>
                <a:srgbClr val="FFC000"/>
              </a:buClr>
              <a:buSzPct val="100000"/>
              <a:buFont typeface="Wingdings" panose="05000000000000000000" pitchFamily="2" charset="2"/>
              <a:buChar char="Ø"/>
              <a:defRPr/>
            </a:pPr>
            <a:r>
              <a:rPr lang="fr-FR" sz="3500" dirty="0">
                <a:latin typeface="Calibri" panose="020F0502020204030204" pitchFamily="34" charset="0"/>
                <a:cs typeface="Calibri" panose="020F0502020204030204" pitchFamily="34" charset="0"/>
              </a:rPr>
              <a:t>De nombreux détails ont été ajoutés</a:t>
            </a:r>
          </a:p>
          <a:p>
            <a:pPr marL="1587103" lvl="5" indent="-342900">
              <a:spcBef>
                <a:spcPts val="0"/>
              </a:spcBef>
              <a:spcAft>
                <a:spcPts val="600"/>
              </a:spcAft>
              <a:buClr>
                <a:srgbClr val="FFC000"/>
              </a:buClr>
              <a:buSzPct val="100000"/>
              <a:buFont typeface="Wingdings" panose="05000000000000000000" pitchFamily="2" charset="2"/>
              <a:buChar char="Ø"/>
              <a:defRPr/>
            </a:pPr>
            <a:r>
              <a:rPr lang="fr-FR" sz="3500" dirty="0">
                <a:latin typeface="Calibri" panose="020F0502020204030204" pitchFamily="34" charset="0"/>
                <a:cs typeface="Calibri" panose="020F0502020204030204" pitchFamily="34" charset="0"/>
              </a:rPr>
              <a:t>La plupart sont déjà couverts par la </a:t>
            </a:r>
            <a:r>
              <a:rPr lang="fr-FR" sz="3500" dirty="0" err="1">
                <a:latin typeface="Calibri" panose="020F0502020204030204" pitchFamily="34" charset="0"/>
                <a:cs typeface="Calibri" panose="020F0502020204030204" pitchFamily="34" charset="0"/>
              </a:rPr>
              <a:t>proAction</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2953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2ED31-331F-1855-312B-7BFFB4AFC642}"/>
              </a:ext>
            </a:extLst>
          </p:cNvPr>
          <p:cNvSpPr>
            <a:spLocks noGrp="1"/>
          </p:cNvSpPr>
          <p:nvPr>
            <p:ph type="title"/>
          </p:nvPr>
        </p:nvSpPr>
        <p:spPr>
          <a:xfrm>
            <a:off x="888522" y="2525110"/>
            <a:ext cx="10127410" cy="1325563"/>
          </a:xfrm>
        </p:spPr>
        <p:txBody>
          <a:bodyPr>
            <a:normAutofit fontScale="90000"/>
          </a:bodyPr>
          <a:lstStyle/>
          <a:p>
            <a:pPr algn="ctr"/>
            <a:r>
              <a:rPr lang="fr-CA" dirty="0"/>
              <a:t>Survol du processus de révision</a:t>
            </a:r>
          </a:p>
        </p:txBody>
      </p:sp>
    </p:spTree>
    <p:extLst>
      <p:ext uri="{BB962C8B-B14F-4D97-AF65-F5344CB8AC3E}">
        <p14:creationId xmlns:p14="http://schemas.microsoft.com/office/powerpoint/2010/main" val="3643596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sz="3200" dirty="0"/>
              <a:t>Section 5 : </a:t>
            </a:r>
            <a:r>
              <a:rPr lang="en-US" sz="3200" dirty="0" err="1"/>
              <a:t>Santé</a:t>
            </a:r>
            <a:r>
              <a:rPr lang="en-US" sz="3200" dirty="0"/>
              <a:t> des </a:t>
            </a:r>
            <a:r>
              <a:rPr lang="en-US" sz="3200" dirty="0" err="1"/>
              <a:t>bovins</a:t>
            </a:r>
            <a:endParaRPr lang="en-CA" sz="3200" dirty="0"/>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1136243" y="1416650"/>
            <a:ext cx="10708693" cy="5093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marR="0" lvl="4" indent="-342900" algn="l" defTabSz="914400" rtl="0" eaLnBrk="1" fontAlgn="auto" latinLnBrk="0" hangingPunct="1">
              <a:lnSpc>
                <a:spcPct val="100000"/>
              </a:lnSpc>
              <a:spcBef>
                <a:spcPts val="0"/>
              </a:spcBef>
              <a:spcAft>
                <a:spcPts val="600"/>
              </a:spcAft>
              <a:buClr>
                <a:srgbClr val="FFC000"/>
              </a:buClr>
              <a:buSzPct val="100000"/>
              <a:buFont typeface="Wingdings" panose="05000000000000000000" pitchFamily="2" charset="2"/>
              <a:buChar char="Ø"/>
              <a:tabLst/>
              <a:defRPr/>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753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sz="3200" dirty="0"/>
              <a:t>5.1 </a:t>
            </a:r>
            <a:r>
              <a:rPr lang="fr-CA" sz="3200" dirty="0"/>
              <a:t>Gestion de la santé du troupeau</a:t>
            </a:r>
            <a:endParaRPr lang="en-CA" sz="3200" dirty="0"/>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1136243" y="1416650"/>
            <a:ext cx="10708693" cy="5093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CA" sz="2400" dirty="0">
                <a:latin typeface="Calibri" panose="020F0502020204030204" pitchFamily="34" charset="0"/>
                <a:cs typeface="Calibri" panose="020F0502020204030204" pitchFamily="34" charset="0"/>
              </a:rPr>
              <a:t>Les producteurs doivent avoir une relation vétérinaire-client-patient.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CA" sz="2400" b="1" dirty="0">
                <a:latin typeface="Calibri" panose="020F0502020204030204" pitchFamily="34" charset="0"/>
                <a:cs typeface="Calibri" panose="020F0502020204030204" pitchFamily="34" charset="0"/>
              </a:rPr>
              <a:t>Les épisodes de maladies, les traitements et les mortalités (et leurs causes, si elles sont connues) doivent être consignés par écrit, et les dossiers doivent être conservés pendant au moins 3 ans pour suivre les tendances de la santé des animaux. </a:t>
            </a:r>
            <a:r>
              <a:rPr lang="en-US" sz="2400" b="1" dirty="0">
                <a:latin typeface="Calibri" panose="020F0502020204030204" pitchFamily="34" charset="0"/>
                <a:ea typeface="Calibri" panose="020F0502020204030204" pitchFamily="34" charset="0"/>
                <a:cs typeface="Calibri" panose="020F0502020204030204" pitchFamily="34" charset="0"/>
              </a:rPr>
              <a:t> </a:t>
            </a:r>
          </a:p>
          <a:p>
            <a:pPr marL="297180" lvl="5" indent="0" defTabSz="914400">
              <a:spcBef>
                <a:spcPts val="0"/>
              </a:spcBef>
              <a:spcAft>
                <a:spcPts val="600"/>
              </a:spcAft>
              <a:buClr>
                <a:srgbClr val="FFC000"/>
              </a:buClr>
              <a:buSzPct val="100000"/>
              <a:buNone/>
              <a:defRPr/>
            </a:pPr>
            <a:r>
              <a:rPr lang="en-US" sz="2400" i="1" dirty="0">
                <a:latin typeface="Calibri" panose="020F0502020204030204" pitchFamily="34" charset="0"/>
                <a:ea typeface="Calibri" panose="020F0502020204030204" pitchFamily="34" charset="0"/>
                <a:cs typeface="Calibri" panose="020F0502020204030204" pitchFamily="34" charset="0"/>
              </a:rPr>
              <a:t>(Remarque : </a:t>
            </a:r>
            <a:r>
              <a:rPr lang="fr-CA" sz="2400" i="1" dirty="0">
                <a:latin typeface="Calibri" panose="020F0502020204030204" pitchFamily="34" charset="0"/>
                <a:ea typeface="Calibri" panose="020F0502020204030204" pitchFamily="34" charset="0"/>
                <a:cs typeface="Calibri" panose="020F0502020204030204" pitchFamily="34" charset="0"/>
              </a:rPr>
              <a:t>Le comité a développé une pratique recommandée antérieure, à savoir la mise en place d'un programme de gestion de la santé des troupeaux comprenant la tenue de registres.</a:t>
            </a:r>
            <a:r>
              <a:rPr lang="en-US" sz="2400" i="1" dirty="0">
                <a:latin typeface="Calibri" panose="020F0502020204030204" pitchFamily="34" charset="0"/>
                <a:ea typeface="Calibri" panose="020F0502020204030204" pitchFamily="34" charset="0"/>
                <a:cs typeface="Calibri" panose="020F0502020204030204" pitchFamily="34" charset="0"/>
              </a:rPr>
              <a:t>)</a:t>
            </a: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CA" sz="2400" b="1" dirty="0">
                <a:latin typeface="Calibri" panose="020F0502020204030204" pitchFamily="34" charset="0"/>
                <a:cs typeface="Calibri" panose="020F0502020204030204" pitchFamily="34" charset="0"/>
              </a:rPr>
              <a:t>Les dossiers médicaux doivent être examinés avec un médecin vétérinaire dans le cadre de la planification continue de la santé du troupeau.</a:t>
            </a:r>
            <a:endParaRPr lang="en-CA" sz="2400" b="1" dirty="0">
              <a:latin typeface="Calibri" panose="020F0502020204030204" pitchFamily="34" charset="0"/>
              <a:cs typeface="Calibri" panose="020F0502020204030204" pitchFamily="34" charset="0"/>
            </a:endParaRPr>
          </a:p>
          <a:p>
            <a:pPr marL="342900" marR="0" lvl="4" indent="-342900" algn="l" defTabSz="914400" rtl="0" eaLnBrk="1" fontAlgn="auto" latinLnBrk="0" hangingPunct="1">
              <a:lnSpc>
                <a:spcPct val="100000"/>
              </a:lnSpc>
              <a:spcBef>
                <a:spcPts val="0"/>
              </a:spcBef>
              <a:spcAft>
                <a:spcPts val="600"/>
              </a:spcAft>
              <a:buClr>
                <a:srgbClr val="FFC000"/>
              </a:buClr>
              <a:buSzPct val="100000"/>
              <a:buFont typeface="Wingdings" panose="05000000000000000000" pitchFamily="2" charset="2"/>
              <a:buChar char="Ø"/>
              <a:tabLst/>
              <a:defRPr/>
            </a:pP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6743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sz="3200" dirty="0"/>
              <a:t>5.4 </a:t>
            </a:r>
            <a:r>
              <a:rPr lang="fr-CA" sz="3200" dirty="0"/>
              <a:t>Gestion du vêlage</a:t>
            </a:r>
            <a:endParaRPr lang="en-CA" sz="3200" dirty="0"/>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1136243" y="1416650"/>
            <a:ext cx="10708693" cy="5093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CA" sz="2400" b="1" dirty="0">
                <a:latin typeface="Calibri" panose="020F0502020204030204" pitchFamily="34" charset="0"/>
                <a:cs typeface="Calibri" panose="020F0502020204030204" pitchFamily="34" charset="0"/>
              </a:rPr>
              <a:t>Des mesures doivent être prises pour que les bovins vêlent dans une aire de vêlage désignée.</a:t>
            </a: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297180" lvl="5" indent="0" defTabSz="914400">
              <a:spcBef>
                <a:spcPts val="0"/>
              </a:spcBef>
              <a:spcAft>
                <a:spcPts val="600"/>
              </a:spcAft>
              <a:buClr>
                <a:srgbClr val="FFC000"/>
              </a:buClr>
              <a:buSzPct val="100000"/>
              <a:buNone/>
              <a:defRPr/>
            </a:pPr>
            <a:r>
              <a:rPr lang="en-US" sz="2400" i="1" dirty="0">
                <a:latin typeface="Calibri" panose="020F0502020204030204" pitchFamily="34" charset="0"/>
                <a:ea typeface="Calibri" panose="020F0502020204030204" pitchFamily="34" charset="0"/>
                <a:cs typeface="Calibri" panose="020F0502020204030204" pitchFamily="34" charset="0"/>
              </a:rPr>
              <a:t>(Remarque : </a:t>
            </a:r>
            <a:r>
              <a:rPr lang="fr-CA" sz="2400" i="1" dirty="0">
                <a:latin typeface="Calibri" panose="020F0502020204030204" pitchFamily="34" charset="0"/>
                <a:ea typeface="Calibri" panose="020F0502020204030204" pitchFamily="34" charset="0"/>
                <a:cs typeface="Calibri" panose="020F0502020204030204" pitchFamily="34" charset="0"/>
              </a:rPr>
              <a:t>Le comité a ajouté cette exigence qui était auparavant implicite.</a:t>
            </a:r>
            <a:r>
              <a:rPr lang="en-US" sz="2400" i="1" dirty="0">
                <a:latin typeface="Calibri" panose="020F0502020204030204" pitchFamily="34" charset="0"/>
                <a:ea typeface="Calibri" panose="020F0502020204030204" pitchFamily="34"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CA" sz="2400" b="1" dirty="0">
                <a:latin typeface="Calibri" panose="020F0502020204030204" pitchFamily="34" charset="0"/>
                <a:cs typeface="Calibri" panose="020F0502020204030204" pitchFamily="34" charset="0"/>
              </a:rPr>
              <a:t>Les vaches qui s’apprêtent à vêler doivent être inspectées tous les jours à des intervalles correspondant aux besoins de l’animal, notamment aux facteurs de risque de dystocie.</a:t>
            </a: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297180" lvl="5" indent="0" defTabSz="914400">
              <a:spcBef>
                <a:spcPts val="0"/>
              </a:spcBef>
              <a:spcAft>
                <a:spcPts val="600"/>
              </a:spcAft>
              <a:buClr>
                <a:srgbClr val="FFC000"/>
              </a:buClr>
              <a:buSzPct val="100000"/>
              <a:buNone/>
              <a:defRPr/>
            </a:pPr>
            <a:r>
              <a:rPr lang="en-US" sz="2400" i="1" dirty="0">
                <a:latin typeface="Calibri" panose="020F0502020204030204" pitchFamily="34" charset="0"/>
                <a:ea typeface="Calibri" panose="020F0502020204030204" pitchFamily="34" charset="0"/>
                <a:cs typeface="Calibri" panose="020F0502020204030204" pitchFamily="34" charset="0"/>
              </a:rPr>
              <a:t>(Remarque : </a:t>
            </a:r>
            <a:r>
              <a:rPr lang="fr-CA" sz="2400" i="1" dirty="0">
                <a:latin typeface="Calibri" panose="020F0502020204030204" pitchFamily="34" charset="0"/>
                <a:ea typeface="Calibri" panose="020F0502020204030204" pitchFamily="34" charset="0"/>
                <a:cs typeface="Calibri" panose="020F0502020204030204" pitchFamily="34" charset="0"/>
              </a:rPr>
              <a:t>Auparavant une pratique recommandée - surveiller les vaches proches du vêlage à intervalles réguliers (par exemple, toutes les quatre heures).</a:t>
            </a:r>
            <a:r>
              <a:rPr lang="en-US" sz="2400" i="1" dirty="0">
                <a:latin typeface="Calibri" panose="020F0502020204030204" pitchFamily="34" charset="0"/>
                <a:ea typeface="Calibri" panose="020F0502020204030204" pitchFamily="34" charset="0"/>
                <a:cs typeface="Calibri" panose="020F0502020204030204" pitchFamily="34" charset="0"/>
              </a:rPr>
              <a:t>)</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6916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sz="3200" dirty="0"/>
              <a:t>5.5 </a:t>
            </a:r>
            <a:r>
              <a:rPr lang="fr-CA" sz="3200" dirty="0"/>
              <a:t>Santé des veaux </a:t>
            </a:r>
            <a:endParaRPr lang="en-CA" sz="3200" dirty="0"/>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1136243" y="1416650"/>
            <a:ext cx="10708693" cy="5093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CA" sz="2400" b="1" dirty="0">
                <a:latin typeface="Calibri" panose="020F0502020204030204" pitchFamily="34" charset="0"/>
                <a:cs typeface="Calibri" panose="020F0502020204030204" pitchFamily="34" charset="0"/>
              </a:rPr>
              <a:t>Si la mortalité des veaux femelles de 2 jours et plus dépasse 10 %, des mesures correctives doivent être prises pour améliorer la gestion du vêlage et la santé des veaux en consultation avec un médecin vétérinaire ou un autre conseiller qualifié (65). </a:t>
            </a:r>
            <a:endParaRPr lang="en-CA" sz="2400" b="1" dirty="0">
              <a:latin typeface="Calibri" panose="020F0502020204030204" pitchFamily="34" charset="0"/>
              <a:cs typeface="Calibri" panose="020F0502020204030204" pitchFamily="34" charset="0"/>
            </a:endParaRPr>
          </a:p>
          <a:p>
            <a:pPr marL="342900" marR="0" lvl="4" indent="-342900" algn="l" defTabSz="914400" rtl="0" eaLnBrk="1" fontAlgn="auto" latinLnBrk="0" hangingPunct="1">
              <a:lnSpc>
                <a:spcPct val="100000"/>
              </a:lnSpc>
              <a:spcBef>
                <a:spcPts val="0"/>
              </a:spcBef>
              <a:spcAft>
                <a:spcPts val="600"/>
              </a:spcAft>
              <a:buClr>
                <a:srgbClr val="FFC000"/>
              </a:buClr>
              <a:buSzPct val="100000"/>
              <a:buFont typeface="Wingdings" panose="05000000000000000000" pitchFamily="2" charset="2"/>
              <a:buChar char="Ø"/>
              <a:tabLst/>
              <a:defRPr/>
            </a:pP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1228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sz="3200" dirty="0"/>
              <a:t>5.7 </a:t>
            </a:r>
            <a:r>
              <a:rPr lang="fr-CA" sz="3200" dirty="0"/>
              <a:t>Promotion d’une santé optimale des pieds et des pattes</a:t>
            </a:r>
            <a:endParaRPr lang="en-CA" sz="3200" dirty="0"/>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1136243" y="1416650"/>
            <a:ext cx="10708693" cy="5093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CA" sz="2400" b="1" dirty="0">
                <a:latin typeface="Calibri" panose="020F0502020204030204" pitchFamily="34" charset="0"/>
                <a:cs typeface="Calibri" panose="020F0502020204030204" pitchFamily="34" charset="0"/>
              </a:rPr>
              <a:t>Le personnel doit observer régulièrement les bovins pour détecter les signes de boiterie ou les blessures aux pattes, </a:t>
            </a:r>
            <a:r>
              <a:rPr lang="fr-CA" sz="2400" dirty="0">
                <a:latin typeface="Calibri" panose="020F0502020204030204" pitchFamily="34" charset="0"/>
                <a:cs typeface="Calibri" panose="020F0502020204030204" pitchFamily="34" charset="0"/>
              </a:rPr>
              <a:t>afin de les diagnostiquer et de les traiter rapidement.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CA" sz="2400" b="1" dirty="0">
                <a:latin typeface="Calibri" panose="020F0502020204030204" pitchFamily="34" charset="0"/>
                <a:cs typeface="Calibri" panose="020F0502020204030204" pitchFamily="34" charset="0"/>
              </a:rPr>
              <a:t>Pour réduire au minimum les boiteries et les blessures aux pattes, les producteurs doivent établir des seuils de fréquence pour les boiteries et les blessures aux pattes et prendre des mesures correctives lorsque ces seuils sont dépassés. </a:t>
            </a: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297180" lvl="5" indent="0" defTabSz="914400">
              <a:spcBef>
                <a:spcPts val="0"/>
              </a:spcBef>
              <a:spcAft>
                <a:spcPts val="600"/>
              </a:spcAft>
              <a:buClr>
                <a:srgbClr val="FFC000"/>
              </a:buClr>
              <a:buSzPct val="100000"/>
              <a:buNone/>
              <a:defRPr/>
            </a:pPr>
            <a:endParaRPr lang="en-US" sz="2400" i="1" dirty="0">
              <a:latin typeface="Calibri" panose="020F0502020204030204" pitchFamily="34" charset="0"/>
              <a:ea typeface="Calibri" panose="020F0502020204030204" pitchFamily="34" charset="0"/>
              <a:cs typeface="Calibri" panose="020F0502020204030204" pitchFamily="34" charset="0"/>
            </a:endParaRPr>
          </a:p>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en-US" sz="2400" dirty="0">
                <a:latin typeface="Calibri" panose="020F0502020204030204" pitchFamily="34" charset="0"/>
                <a:cs typeface="Calibri" panose="020F0502020204030204" pitchFamily="34" charset="0"/>
              </a:rPr>
              <a:t>Remarque : </a:t>
            </a:r>
            <a:r>
              <a:rPr lang="fr-CA" sz="2400" dirty="0">
                <a:latin typeface="Calibri" panose="020F0502020204030204" pitchFamily="34" charset="0"/>
                <a:cs typeface="Calibri" panose="020F0502020204030204" pitchFamily="34" charset="0"/>
              </a:rPr>
              <a:t>Cette section s’intitulait auparavant « Boiterie ».</a:t>
            </a:r>
            <a:endParaRPr lang="en-US" sz="2400" dirty="0">
              <a:latin typeface="Calibri" panose="020F0502020204030204" pitchFamily="34" charset="0"/>
              <a:cs typeface="Calibri" panose="020F0502020204030204" pitchFamily="34" charset="0"/>
            </a:endParaRPr>
          </a:p>
          <a:p>
            <a:pPr marL="0" lvl="4" indent="0">
              <a:spcBef>
                <a:spcPts val="0"/>
              </a:spcBef>
              <a:spcAft>
                <a:spcPts val="600"/>
              </a:spcAft>
              <a:buClr>
                <a:srgbClr val="FFC000"/>
              </a:buClr>
              <a:buSzPct val="100000"/>
              <a:buNone/>
              <a:defRPr/>
            </a:pP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6477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sz="3200" dirty="0"/>
              <a:t>5.7.1 Parage des </a:t>
            </a:r>
            <a:r>
              <a:rPr lang="en-US" sz="3200" dirty="0" err="1"/>
              <a:t>onglons</a:t>
            </a:r>
            <a:endParaRPr lang="en-CA" sz="3200" dirty="0"/>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1136243" y="1416650"/>
            <a:ext cx="10708693" cy="5093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CA" sz="2400" dirty="0">
                <a:latin typeface="Calibri" panose="020F0502020204030204" pitchFamily="34" charset="0"/>
                <a:cs typeface="Calibri" panose="020F0502020204030204" pitchFamily="34" charset="0"/>
              </a:rPr>
              <a:t>Les pieds et les onglons doivent être inspectés, et les onglons parés au besoin </a:t>
            </a:r>
            <a:r>
              <a:rPr lang="fr-CA" sz="2400" b="1" dirty="0">
                <a:latin typeface="Calibri" panose="020F0502020204030204" pitchFamily="34" charset="0"/>
                <a:cs typeface="Calibri" panose="020F0502020204030204" pitchFamily="34" charset="0"/>
              </a:rPr>
              <a:t>pour favoriser une démarche normale et</a:t>
            </a:r>
            <a:r>
              <a:rPr lang="fr-CA" sz="2400" dirty="0">
                <a:latin typeface="Calibri" panose="020F0502020204030204" pitchFamily="34" charset="0"/>
                <a:cs typeface="Calibri" panose="020F0502020204030204" pitchFamily="34" charset="0"/>
              </a:rPr>
              <a:t> réduire les boiteries.</a:t>
            </a:r>
            <a:endParaRPr lang="en-CA" sz="2400" dirty="0">
              <a:latin typeface="Calibri" panose="020F0502020204030204" pitchFamily="34" charset="0"/>
              <a:cs typeface="Calibri" panose="020F0502020204030204" pitchFamily="34" charset="0"/>
            </a:endParaRPr>
          </a:p>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CA" sz="2400" b="1" dirty="0">
                <a:latin typeface="Calibri" panose="020F0502020204030204" pitchFamily="34" charset="0"/>
                <a:cs typeface="Calibri" panose="020F0502020204030204" pitchFamily="34" charset="0"/>
              </a:rPr>
              <a:t>Les lésions infectieuses aux pieds doivent être traitées pour contrôler l’infection.   </a:t>
            </a:r>
            <a:endParaRPr lang="en-CA" sz="2400" b="1" dirty="0">
              <a:latin typeface="Calibri" panose="020F0502020204030204" pitchFamily="34" charset="0"/>
              <a:cs typeface="Calibri" panose="020F0502020204030204" pitchFamily="34" charset="0"/>
            </a:endParaRPr>
          </a:p>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CA" sz="2400" b="1" dirty="0">
                <a:latin typeface="Calibri" panose="020F0502020204030204" pitchFamily="34" charset="0"/>
                <a:cs typeface="Calibri" panose="020F0502020204030204" pitchFamily="34" charset="0"/>
              </a:rPr>
              <a:t>Le parage thérapeutique des onglons doit inclure des stratégies pour soulager la douleur et la pression sur la zone blessée et favoriser la guérison.</a:t>
            </a:r>
            <a:endParaRPr lang="en-CA" sz="2400" b="1" dirty="0">
              <a:latin typeface="Calibri" panose="020F0502020204030204" pitchFamily="34" charset="0"/>
              <a:cs typeface="Calibri" panose="020F0502020204030204" pitchFamily="34" charset="0"/>
            </a:endParaRPr>
          </a:p>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CA" sz="2400" b="1" dirty="0">
                <a:latin typeface="Calibri" panose="020F0502020204030204" pitchFamily="34" charset="0"/>
                <a:cs typeface="Calibri" panose="020F0502020204030204" pitchFamily="34" charset="0"/>
              </a:rPr>
              <a:t>Des mesures de contrôle de la douleur doivent être incluses dans le traitement des bovins qui reçoivent un parage invasif des onglons.  </a:t>
            </a:r>
            <a:endParaRPr lang="en-CA" sz="2400" b="1" dirty="0">
              <a:latin typeface="Calibri" panose="020F0502020204030204" pitchFamily="34" charset="0"/>
              <a:cs typeface="Calibri" panose="020F0502020204030204" pitchFamily="34" charset="0"/>
            </a:endParaRPr>
          </a:p>
          <a:p>
            <a:pPr marL="342900" marR="0" lvl="4" indent="-342900" algn="l" defTabSz="914400" rtl="0" eaLnBrk="1" fontAlgn="auto" latinLnBrk="0" hangingPunct="1">
              <a:lnSpc>
                <a:spcPct val="100000"/>
              </a:lnSpc>
              <a:spcBef>
                <a:spcPts val="0"/>
              </a:spcBef>
              <a:spcAft>
                <a:spcPts val="600"/>
              </a:spcAft>
              <a:buClr>
                <a:srgbClr val="FFC000"/>
              </a:buClr>
              <a:buSzPct val="100000"/>
              <a:buFont typeface="Wingdings" panose="05000000000000000000" pitchFamily="2" charset="2"/>
              <a:buChar char="Ø"/>
              <a:tabLst/>
              <a:defRPr/>
            </a:pP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3206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sz="3200" dirty="0"/>
              <a:t>Section 6 : </a:t>
            </a:r>
            <a:r>
              <a:rPr lang="en-US" sz="3200" dirty="0" err="1"/>
              <a:t>Préparatifs</a:t>
            </a:r>
            <a:r>
              <a:rPr lang="en-US" sz="3200" dirty="0"/>
              <a:t> du transport </a:t>
            </a:r>
            <a:endParaRPr lang="en-CA" sz="3200" dirty="0"/>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1136243" y="1416650"/>
            <a:ext cx="10708693" cy="5093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marR="0" lvl="4" indent="-342900" algn="l" defTabSz="914400" rtl="0" eaLnBrk="1" fontAlgn="auto" latinLnBrk="0" hangingPunct="1">
              <a:lnSpc>
                <a:spcPct val="100000"/>
              </a:lnSpc>
              <a:spcBef>
                <a:spcPts val="0"/>
              </a:spcBef>
              <a:spcAft>
                <a:spcPts val="600"/>
              </a:spcAft>
              <a:buClr>
                <a:srgbClr val="FFC000"/>
              </a:buClr>
              <a:buSzPct val="100000"/>
              <a:buFont typeface="Wingdings" panose="05000000000000000000" pitchFamily="2" charset="2"/>
              <a:buChar char="Ø"/>
              <a:tabLst/>
              <a:defRPr/>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4973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422" y="348342"/>
            <a:ext cx="11677156" cy="1325563"/>
          </a:xfrm>
        </p:spPr>
        <p:txBody>
          <a:bodyPr/>
          <a:lstStyle/>
          <a:p>
            <a:pPr algn="ctr">
              <a:lnSpc>
                <a:spcPct val="100000"/>
              </a:lnSpc>
            </a:pPr>
            <a:r>
              <a:rPr lang="en-US" sz="3200" dirty="0"/>
              <a:t>Section 6 : </a:t>
            </a:r>
            <a:r>
              <a:rPr lang="en-US" sz="3200" dirty="0" err="1"/>
              <a:t>Préparatifs</a:t>
            </a:r>
            <a:r>
              <a:rPr lang="en-US" sz="3200" dirty="0"/>
              <a:t> du transport </a:t>
            </a:r>
            <a:endParaRPr lang="en-CA" sz="3200" dirty="0"/>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1136243" y="1925142"/>
            <a:ext cx="10708693" cy="45845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FR" sz="2400" dirty="0">
                <a:latin typeface="Calibri" panose="020F0502020204030204" pitchFamily="34" charset="0"/>
                <a:cs typeface="Calibri" panose="020F0502020204030204" pitchFamily="34" charset="0"/>
              </a:rPr>
              <a:t>Champ d'application: la ferme</a:t>
            </a:r>
          </a:p>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FR" sz="2400" dirty="0">
                <a:latin typeface="Calibri" panose="020F0502020204030204" pitchFamily="34" charset="0"/>
                <a:cs typeface="Calibri" panose="020F0502020204030204" pitchFamily="34" charset="0"/>
              </a:rPr>
              <a:t>Exigences mises à jour pour s'aligner sur le règlement sur la santé des animaux de 2019</a:t>
            </a:r>
          </a:p>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FR" sz="2400" dirty="0">
                <a:latin typeface="Calibri" panose="020F0502020204030204" pitchFamily="34" charset="0"/>
                <a:cs typeface="Calibri" panose="020F0502020204030204" pitchFamily="34" charset="0"/>
              </a:rPr>
              <a:t>Arbre de décision pour le transport mis à jour</a:t>
            </a:r>
          </a:p>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FR" sz="2400" dirty="0">
                <a:latin typeface="Calibri" panose="020F0502020204030204" pitchFamily="34" charset="0"/>
                <a:cs typeface="Calibri" panose="020F0502020204030204" pitchFamily="34" charset="0"/>
              </a:rPr>
              <a:t>Lien vers les orientations de l'ACIA</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E915A40-F05E-6DE2-018E-F24E857D43E1}"/>
              </a:ext>
            </a:extLst>
          </p:cNvPr>
          <p:cNvPicPr>
            <a:picLocks noChangeAspect="1"/>
          </p:cNvPicPr>
          <p:nvPr/>
        </p:nvPicPr>
        <p:blipFill>
          <a:blip r:embed="rId4"/>
          <a:stretch>
            <a:fillRect/>
          </a:stretch>
        </p:blipFill>
        <p:spPr>
          <a:xfrm>
            <a:off x="7829384" y="3108960"/>
            <a:ext cx="2912312" cy="30289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92124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sz="3200" dirty="0"/>
              <a:t>Section 7: </a:t>
            </a:r>
            <a:r>
              <a:rPr lang="en-US" sz="3200" dirty="0" err="1"/>
              <a:t>Euthanasie</a:t>
            </a:r>
            <a:endParaRPr lang="en-CA" sz="3200" dirty="0"/>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1136243" y="1416650"/>
            <a:ext cx="10708693" cy="5093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marR="0" lvl="4" indent="-342900" algn="l" defTabSz="914400" rtl="0" eaLnBrk="1" fontAlgn="auto" latinLnBrk="0" hangingPunct="1">
              <a:lnSpc>
                <a:spcPct val="100000"/>
              </a:lnSpc>
              <a:spcBef>
                <a:spcPts val="0"/>
              </a:spcBef>
              <a:spcAft>
                <a:spcPts val="600"/>
              </a:spcAft>
              <a:buClr>
                <a:srgbClr val="FFC000"/>
              </a:buClr>
              <a:buSzPct val="100000"/>
              <a:buFont typeface="Wingdings" panose="05000000000000000000" pitchFamily="2" charset="2"/>
              <a:buChar char="Ø"/>
              <a:tabLst/>
              <a:defRPr/>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35056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sz="3200" dirty="0"/>
              <a:t>Section 7: </a:t>
            </a:r>
            <a:r>
              <a:rPr lang="en-US" sz="3200" dirty="0" err="1"/>
              <a:t>Euthanasie</a:t>
            </a:r>
            <a:endParaRPr lang="en-CA" sz="3200" dirty="0"/>
          </a:p>
        </p:txBody>
      </p:sp>
      <p:sp>
        <p:nvSpPr>
          <p:cNvPr id="6" name="Content Placeholder 2">
            <a:extLst>
              <a:ext uri="{FF2B5EF4-FFF2-40B4-BE49-F238E27FC236}">
                <a16:creationId xmlns:a16="http://schemas.microsoft.com/office/drawing/2014/main" id="{96261FC1-DB3C-B94E-EA9E-7BA95F981A91}"/>
              </a:ext>
            </a:extLst>
          </p:cNvPr>
          <p:cNvSpPr txBox="1">
            <a:spLocks/>
          </p:cNvSpPr>
          <p:nvPr/>
        </p:nvSpPr>
        <p:spPr bwMode="auto">
          <a:xfrm>
            <a:off x="631747" y="1690688"/>
            <a:ext cx="6935702" cy="5093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30969" indent="-130969"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ＭＳ Ｐゴシック" charset="0"/>
              </a:defRPr>
            </a:lvl1pPr>
            <a:lvl2pPr marL="255985" indent="-125016" algn="l" rtl="0" eaLnBrk="0" fontAlgn="base" hangingPunct="0">
              <a:lnSpc>
                <a:spcPts val="1350"/>
              </a:lnSpc>
              <a:spcBef>
                <a:spcPct val="20000"/>
              </a:spcBef>
              <a:spcAft>
                <a:spcPct val="0"/>
              </a:spcAft>
              <a:buSzPct val="60000"/>
              <a:buBlip>
                <a:blip r:embed="rId3"/>
              </a:buBlip>
              <a:defRPr lang="en-US" sz="1500" kern="1200">
                <a:solidFill>
                  <a:schemeClr val="tx1"/>
                </a:solidFill>
                <a:latin typeface="Garamond" pitchFamily="18" charset="0"/>
                <a:ea typeface="ＭＳ Ｐゴシック" charset="0"/>
                <a:cs typeface="+mn-cs"/>
              </a:defRPr>
            </a:lvl2pPr>
            <a:lvl3pPr marL="386954" indent="-13096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3pPr>
            <a:lvl4pPr marL="516731" indent="-129779"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4pPr>
            <a:lvl5pPr marL="641747" indent="-125016" algn="l" rtl="0" eaLnBrk="0" fontAlgn="base" hangingPunct="0">
              <a:lnSpc>
                <a:spcPts val="1350"/>
              </a:lnSpc>
              <a:spcBef>
                <a:spcPct val="20000"/>
              </a:spcBef>
              <a:spcAft>
                <a:spcPct val="0"/>
              </a:spcAft>
              <a:buSzPct val="60000"/>
              <a:buBlip>
                <a:blip r:embed="rId3"/>
              </a:buBlip>
              <a:defRPr sz="1500" kern="1200">
                <a:solidFill>
                  <a:schemeClr val="tx1"/>
                </a:solidFill>
                <a:latin typeface="Garamond" pitchFamily="18" charset="0"/>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FR" sz="2400" dirty="0">
                <a:latin typeface="Calibri" panose="020F0502020204030204" pitchFamily="34" charset="0"/>
                <a:cs typeface="Calibri" panose="020F0502020204030204" pitchFamily="34" charset="0"/>
              </a:rPr>
              <a:t>Ajout de détails sur les méthodes acceptables</a:t>
            </a:r>
          </a:p>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FR" sz="2400" dirty="0">
                <a:latin typeface="Calibri" panose="020F0502020204030204" pitchFamily="34" charset="0"/>
                <a:cs typeface="Calibri" panose="020F0502020204030204" pitchFamily="34" charset="0"/>
              </a:rPr>
              <a:t>Ajout d'un exemple d'arbre de décision</a:t>
            </a:r>
          </a:p>
          <a:p>
            <a:pPr marL="342900" lvl="4" indent="-342900" eaLnBrk="1" fontAlgn="auto" hangingPunct="1">
              <a:lnSpc>
                <a:spcPct val="100000"/>
              </a:lnSpc>
              <a:spcBef>
                <a:spcPts val="0"/>
              </a:spcBef>
              <a:spcAft>
                <a:spcPts val="600"/>
              </a:spcAft>
              <a:buClr>
                <a:srgbClr val="FFC000"/>
              </a:buClr>
              <a:buSzPct val="100000"/>
              <a:buFont typeface="Wingdings" panose="05000000000000000000" pitchFamily="2" charset="2"/>
              <a:buChar char="Ø"/>
              <a:defRPr/>
            </a:pPr>
            <a:r>
              <a:rPr lang="fr-FR" sz="2400" dirty="0">
                <a:latin typeface="Calibri" panose="020F0502020204030204" pitchFamily="34" charset="0"/>
                <a:cs typeface="Calibri" panose="020F0502020204030204" pitchFamily="34" charset="0"/>
              </a:rPr>
              <a:t>Nouvelles exigences relatives à la procédure</a:t>
            </a:r>
          </a:p>
          <a:p>
            <a:pPr marL="1587103" lvl="5" indent="-342900">
              <a:spcBef>
                <a:spcPts val="0"/>
              </a:spcBef>
              <a:spcAft>
                <a:spcPts val="600"/>
              </a:spcAft>
              <a:buClr>
                <a:srgbClr val="FFC000"/>
              </a:buClr>
              <a:buSzPct val="100000"/>
              <a:buFont typeface="Wingdings" panose="05000000000000000000" pitchFamily="2" charset="2"/>
              <a:buChar char="Ø"/>
              <a:defRPr/>
            </a:pPr>
            <a:r>
              <a:rPr lang="fr-FR" sz="2400" dirty="0">
                <a:latin typeface="Calibri" panose="020F0502020204030204" pitchFamily="34" charset="0"/>
                <a:cs typeface="Calibri" panose="020F0502020204030204" pitchFamily="34" charset="0"/>
              </a:rPr>
              <a:t>Capacité d'euthanasier ou de faire appel en temps opportun à des services d'euthanasie</a:t>
            </a:r>
          </a:p>
          <a:p>
            <a:pPr marL="1587103" lvl="5" indent="-342900">
              <a:spcBef>
                <a:spcPts val="0"/>
              </a:spcBef>
              <a:spcAft>
                <a:spcPts val="600"/>
              </a:spcAft>
              <a:buClr>
                <a:srgbClr val="FFC000"/>
              </a:buClr>
              <a:buSzPct val="100000"/>
              <a:buFont typeface="Wingdings" panose="05000000000000000000" pitchFamily="2" charset="2"/>
              <a:buChar char="Ø"/>
              <a:defRPr/>
            </a:pPr>
            <a:r>
              <a:rPr lang="fr-FR" sz="2400" dirty="0">
                <a:latin typeface="Calibri" panose="020F0502020204030204" pitchFamily="34" charset="0"/>
                <a:cs typeface="Calibri" panose="020F0502020204030204" pitchFamily="34" charset="0"/>
              </a:rPr>
              <a:t>Matériel d'euthanasie</a:t>
            </a:r>
          </a:p>
          <a:p>
            <a:pPr marL="1587103" lvl="5" indent="-342900">
              <a:spcBef>
                <a:spcPts val="0"/>
              </a:spcBef>
              <a:spcAft>
                <a:spcPts val="600"/>
              </a:spcAft>
              <a:buClr>
                <a:srgbClr val="FFC000"/>
              </a:buClr>
              <a:buSzPct val="100000"/>
              <a:buFont typeface="Wingdings" panose="05000000000000000000" pitchFamily="2" charset="2"/>
              <a:buChar char="Ø"/>
              <a:defRPr/>
            </a:pPr>
            <a:r>
              <a:rPr lang="fr-FR" sz="2400" dirty="0">
                <a:latin typeface="Calibri" panose="020F0502020204030204" pitchFamily="34" charset="0"/>
                <a:cs typeface="Calibri" panose="020F0502020204030204" pitchFamily="34" charset="0"/>
              </a:rPr>
              <a:t>Manipulation et contention</a:t>
            </a:r>
          </a:p>
          <a:p>
            <a:pPr marL="342900" lvl="4" indent="-342900">
              <a:spcBef>
                <a:spcPts val="0"/>
              </a:spcBef>
              <a:spcAft>
                <a:spcPts val="600"/>
              </a:spcAft>
              <a:buClr>
                <a:srgbClr val="FFC000"/>
              </a:buClr>
              <a:buSzPct val="100000"/>
              <a:buFont typeface="Wingdings" panose="05000000000000000000" pitchFamily="2" charset="2"/>
              <a:buChar char="Ø"/>
              <a:defRPr/>
            </a:pPr>
            <a:endParaRPr lang="fr-FR" sz="2400" dirty="0">
              <a:latin typeface="Calibri" panose="020F0502020204030204" pitchFamily="34" charset="0"/>
              <a:cs typeface="Calibri" panose="020F0502020204030204" pitchFamily="34" charset="0"/>
            </a:endParaRPr>
          </a:p>
          <a:p>
            <a:pPr marL="342900" lvl="4" indent="-342900">
              <a:spcBef>
                <a:spcPts val="0"/>
              </a:spcBef>
              <a:spcAft>
                <a:spcPts val="600"/>
              </a:spcAft>
              <a:buClr>
                <a:srgbClr val="FFC000"/>
              </a:buClr>
              <a:buSzPct val="100000"/>
              <a:buFont typeface="Wingdings" panose="05000000000000000000" pitchFamily="2" charset="2"/>
              <a:buChar char="Ø"/>
              <a:defRPr/>
            </a:pPr>
            <a:r>
              <a:rPr lang="fr-FR" sz="2400" dirty="0">
                <a:latin typeface="Calibri" panose="020F0502020204030204" pitchFamily="34" charset="0"/>
                <a:cs typeface="Calibri" panose="020F0502020204030204" pitchFamily="34" charset="0"/>
              </a:rPr>
              <a:t>Nouvelles exigences en matière de formation et de</a:t>
            </a:r>
          </a:p>
          <a:p>
            <a:pPr marL="0" lvl="4" indent="0">
              <a:spcBef>
                <a:spcPts val="0"/>
              </a:spcBef>
              <a:spcAft>
                <a:spcPts val="600"/>
              </a:spcAft>
              <a:buClr>
                <a:srgbClr val="FFC000"/>
              </a:buClr>
              <a:buSzPct val="100000"/>
              <a:buNone/>
              <a:defRPr/>
            </a:pPr>
            <a:r>
              <a:rPr lang="fr-FR" sz="2400" dirty="0">
                <a:latin typeface="Calibri" panose="020F0502020204030204" pitchFamily="34" charset="0"/>
                <a:cs typeface="Calibri" panose="020F0502020204030204" pitchFamily="34" charset="0"/>
              </a:rPr>
              <a:t>	 compétence</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ED2BA2E-D997-DA1B-56E9-F1CAFF0DA270}"/>
              </a:ext>
            </a:extLst>
          </p:cNvPr>
          <p:cNvPicPr>
            <a:picLocks noChangeAspect="1"/>
          </p:cNvPicPr>
          <p:nvPr/>
        </p:nvPicPr>
        <p:blipFill>
          <a:blip r:embed="rId4"/>
          <a:stretch>
            <a:fillRect/>
          </a:stretch>
        </p:blipFill>
        <p:spPr>
          <a:xfrm>
            <a:off x="7773902" y="1551142"/>
            <a:ext cx="3904233" cy="313515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36056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43451D-7F8C-964C-9D10-04242B63EDEF}"/>
              </a:ext>
            </a:extLst>
          </p:cNvPr>
          <p:cNvSpPr/>
          <p:nvPr/>
        </p:nvSpPr>
        <p:spPr>
          <a:xfrm>
            <a:off x="71120" y="4723870"/>
            <a:ext cx="12120880" cy="2134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0566" y="349051"/>
            <a:ext cx="10515600" cy="1049005"/>
          </a:xfrm>
        </p:spPr>
        <p:txBody>
          <a:bodyPr>
            <a:normAutofit/>
          </a:bodyPr>
          <a:lstStyle/>
          <a:p>
            <a:r>
              <a:rPr lang="fr-CA" sz="4800"/>
              <a:t>Processus d’élaboration du Code</a:t>
            </a:r>
          </a:p>
        </p:txBody>
      </p:sp>
      <p:graphicFrame>
        <p:nvGraphicFramePr>
          <p:cNvPr id="6" name="Diagram 5">
            <a:extLst>
              <a:ext uri="{FF2B5EF4-FFF2-40B4-BE49-F238E27FC236}">
                <a16:creationId xmlns:a16="http://schemas.microsoft.com/office/drawing/2014/main" id="{E0A10682-9AC0-9C48-BB2F-608A0EAED4F9}"/>
              </a:ext>
            </a:extLst>
          </p:cNvPr>
          <p:cNvGraphicFramePr/>
          <p:nvPr/>
        </p:nvGraphicFramePr>
        <p:xfrm>
          <a:off x="269240" y="2333780"/>
          <a:ext cx="11653520" cy="3870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Business Letter Icons - Download Free Vector Icons | Noun Project">
            <a:extLst>
              <a:ext uri="{FF2B5EF4-FFF2-40B4-BE49-F238E27FC236}">
                <a16:creationId xmlns:a16="http://schemas.microsoft.com/office/drawing/2014/main" id="{AF90E460-EA0C-0041-8F5C-142E53191B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234" y="1466356"/>
            <a:ext cx="1301716" cy="13017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499 BEST Committee Icon IMAGES, STOCK PHOTOS &amp;amp; VECTORS | Adobe Stock">
            <a:extLst>
              <a:ext uri="{FF2B5EF4-FFF2-40B4-BE49-F238E27FC236}">
                <a16:creationId xmlns:a16="http://schemas.microsoft.com/office/drawing/2014/main" id="{6F63FD57-2EE6-124F-B772-D535E79806E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55919" y="1414129"/>
            <a:ext cx="1398923" cy="13989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Icon | Idea">
            <a:extLst>
              <a:ext uri="{FF2B5EF4-FFF2-40B4-BE49-F238E27FC236}">
                <a16:creationId xmlns:a16="http://schemas.microsoft.com/office/drawing/2014/main" id="{F078585F-2899-F94F-9715-4EFBC9340DF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97075" y="1466356"/>
            <a:ext cx="1197850" cy="11978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earch Report Icons - Download Free Vector Icons | Noun Project">
            <a:extLst>
              <a:ext uri="{FF2B5EF4-FFF2-40B4-BE49-F238E27FC236}">
                <a16:creationId xmlns:a16="http://schemas.microsoft.com/office/drawing/2014/main" id="{1FD39A79-0E50-A04D-B51D-311F0487DF8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37158" y="1533783"/>
            <a:ext cx="1197850" cy="119785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Free Opened Book Icon, Symbol. PNG, SVG Download.">
            <a:extLst>
              <a:ext uri="{FF2B5EF4-FFF2-40B4-BE49-F238E27FC236}">
                <a16:creationId xmlns:a16="http://schemas.microsoft.com/office/drawing/2014/main" id="{7B59F1AD-25F9-F149-ABCB-AC50A2E84F6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377241" y="1511337"/>
            <a:ext cx="1197850" cy="119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09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2ED31-331F-1855-312B-7BFFB4AFC642}"/>
              </a:ext>
            </a:extLst>
          </p:cNvPr>
          <p:cNvSpPr>
            <a:spLocks noGrp="1"/>
          </p:cNvSpPr>
          <p:nvPr>
            <p:ph type="title"/>
          </p:nvPr>
        </p:nvSpPr>
        <p:spPr>
          <a:xfrm>
            <a:off x="2203187" y="2314833"/>
            <a:ext cx="7417469" cy="1242626"/>
          </a:xfrm>
        </p:spPr>
        <p:txBody>
          <a:bodyPr>
            <a:normAutofit/>
          </a:bodyPr>
          <a:lstStyle/>
          <a:p>
            <a:pPr algn="ctr"/>
            <a:r>
              <a:rPr lang="fr-CA" dirty="0"/>
              <a:t>Plan de mise en œuvre</a:t>
            </a:r>
          </a:p>
        </p:txBody>
      </p:sp>
    </p:spTree>
    <p:extLst>
      <p:ext uri="{BB962C8B-B14F-4D97-AF65-F5344CB8AC3E}">
        <p14:creationId xmlns:p14="http://schemas.microsoft.com/office/powerpoint/2010/main" val="3782792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F96831-0FF2-93A0-BCEA-D41702F064BB}"/>
              </a:ext>
            </a:extLst>
          </p:cNvPr>
          <p:cNvSpPr>
            <a:spLocks noGrp="1"/>
          </p:cNvSpPr>
          <p:nvPr>
            <p:ph type="title"/>
          </p:nvPr>
        </p:nvSpPr>
        <p:spPr/>
        <p:txBody>
          <a:bodyPr/>
          <a:lstStyle/>
          <a:p>
            <a:r>
              <a:rPr lang="en-US" dirty="0"/>
              <a:t>Publication</a:t>
            </a:r>
            <a:endParaRPr lang="en-US" dirty="0">
              <a:solidFill>
                <a:srgbClr val="C00000"/>
              </a:solidFill>
            </a:endParaRPr>
          </a:p>
        </p:txBody>
      </p:sp>
      <p:sp>
        <p:nvSpPr>
          <p:cNvPr id="7" name="TextBox 6">
            <a:extLst>
              <a:ext uri="{FF2B5EF4-FFF2-40B4-BE49-F238E27FC236}">
                <a16:creationId xmlns:a16="http://schemas.microsoft.com/office/drawing/2014/main" id="{EC1D95F7-21F6-8E5A-136E-F70D367629EF}"/>
              </a:ext>
            </a:extLst>
          </p:cNvPr>
          <p:cNvSpPr txBox="1"/>
          <p:nvPr/>
        </p:nvSpPr>
        <p:spPr>
          <a:xfrm>
            <a:off x="560070" y="5524156"/>
            <a:ext cx="7744137" cy="461665"/>
          </a:xfrm>
          <a:prstGeom prst="rect">
            <a:avLst/>
          </a:prstGeom>
          <a:noFill/>
        </p:spPr>
        <p:txBody>
          <a:bodyPr wrap="square" rtlCol="0">
            <a:spAutoFit/>
          </a:bodyPr>
          <a:lstStyle/>
          <a:p>
            <a:r>
              <a:rPr lang="en-US" sz="2400" dirty="0">
                <a:hlinkClick r:id="rId3"/>
              </a:rPr>
              <a:t>https://www.nfacc.ca/codes-de-pratiques/bovins-laitiers</a:t>
            </a:r>
            <a:r>
              <a:rPr lang="en-US" sz="2400" dirty="0"/>
              <a:t> </a:t>
            </a:r>
          </a:p>
        </p:txBody>
      </p:sp>
      <p:pic>
        <p:nvPicPr>
          <p:cNvPr id="2" name="Picture 2" descr="Icône De Calendrier Quotidien Plat Du 30 Mars Clip Art Libres De Droits ,  Svg , Vecteurs Et Illustration. Image 72210714.">
            <a:extLst>
              <a:ext uri="{FF2B5EF4-FFF2-40B4-BE49-F238E27FC236}">
                <a16:creationId xmlns:a16="http://schemas.microsoft.com/office/drawing/2014/main" id="{C5FC9B05-D5C3-6C9C-C19B-5366E1A0C4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310" t="18055" r="24956" b="32345"/>
          <a:stretch/>
        </p:blipFill>
        <p:spPr bwMode="auto">
          <a:xfrm>
            <a:off x="8173318" y="2181980"/>
            <a:ext cx="2422291" cy="23224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80F7503-492E-95C3-4135-0157BA48C633}"/>
              </a:ext>
            </a:extLst>
          </p:cNvPr>
          <p:cNvPicPr>
            <a:picLocks noChangeAspect="1"/>
          </p:cNvPicPr>
          <p:nvPr/>
        </p:nvPicPr>
        <p:blipFill rotWithShape="1">
          <a:blip r:embed="rId5"/>
          <a:srcRect l="10200" r="11636"/>
          <a:stretch/>
        </p:blipFill>
        <p:spPr>
          <a:xfrm>
            <a:off x="560070" y="1551002"/>
            <a:ext cx="6732270" cy="3938876"/>
          </a:xfrm>
          <a:prstGeom prst="rect">
            <a:avLst/>
          </a:prstGeom>
        </p:spPr>
      </p:pic>
      <p:sp>
        <p:nvSpPr>
          <p:cNvPr id="11" name="Rectangle 10">
            <a:extLst>
              <a:ext uri="{FF2B5EF4-FFF2-40B4-BE49-F238E27FC236}">
                <a16:creationId xmlns:a16="http://schemas.microsoft.com/office/drawing/2014/main" id="{70FF19FA-F007-C9D9-CC5A-4CEA6D125B88}"/>
              </a:ext>
            </a:extLst>
          </p:cNvPr>
          <p:cNvSpPr/>
          <p:nvPr/>
        </p:nvSpPr>
        <p:spPr>
          <a:xfrm>
            <a:off x="4096619" y="1516724"/>
            <a:ext cx="3010770" cy="299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38056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89FEF-5866-CDD0-9A7B-D4733EAA1FC6}"/>
              </a:ext>
            </a:extLst>
          </p:cNvPr>
          <p:cNvSpPr>
            <a:spLocks noGrp="1"/>
          </p:cNvSpPr>
          <p:nvPr>
            <p:ph type="title"/>
          </p:nvPr>
        </p:nvSpPr>
        <p:spPr/>
        <p:txBody>
          <a:bodyPr>
            <a:noAutofit/>
          </a:bodyPr>
          <a:lstStyle/>
          <a:p>
            <a:r>
              <a:rPr lang="fr-CA" sz="4800" b="1"/>
              <a:t>Processus général de mise en œuvre</a:t>
            </a:r>
          </a:p>
        </p:txBody>
      </p:sp>
      <p:sp>
        <p:nvSpPr>
          <p:cNvPr id="3" name="Text Placeholder 2">
            <a:extLst>
              <a:ext uri="{FF2B5EF4-FFF2-40B4-BE49-F238E27FC236}">
                <a16:creationId xmlns:a16="http://schemas.microsoft.com/office/drawing/2014/main" id="{6B8BEAB9-E8C6-A9C5-FF80-584AD23B64E8}"/>
              </a:ext>
            </a:extLst>
          </p:cNvPr>
          <p:cNvSpPr>
            <a:spLocks noGrp="1"/>
          </p:cNvSpPr>
          <p:nvPr>
            <p:ph type="body" sz="quarter" idx="13"/>
          </p:nvPr>
        </p:nvSpPr>
        <p:spPr>
          <a:xfrm>
            <a:off x="746125" y="1958975"/>
            <a:ext cx="10607675" cy="4246563"/>
          </a:xfrm>
        </p:spPr>
        <p:txBody>
          <a:bodyPr>
            <a:normAutofit/>
          </a:bodyPr>
          <a:lstStyle/>
          <a:p>
            <a:pPr marL="228600" lvl="1">
              <a:spcBef>
                <a:spcPts val="1800"/>
              </a:spcBef>
              <a:spcAft>
                <a:spcPts val="1200"/>
              </a:spcAft>
              <a:buClr>
                <a:srgbClr val="01AEF1"/>
              </a:buClr>
              <a:buFont typeface="Wingdings" panose="05000000000000000000" pitchFamily="2" charset="2"/>
              <a:buChar char="§"/>
            </a:pPr>
            <a:r>
              <a:rPr lang="fr-FR" sz="2800" dirty="0"/>
              <a:t>Une date d'entrée en vigueur générale a été ajoutée :</a:t>
            </a:r>
          </a:p>
          <a:p>
            <a:pPr marL="685800" lvl="2">
              <a:spcBef>
                <a:spcPts val="1800"/>
              </a:spcBef>
              <a:spcAft>
                <a:spcPts val="1200"/>
              </a:spcAft>
              <a:buClr>
                <a:srgbClr val="01AEF1"/>
              </a:buClr>
              <a:buFont typeface="Wingdings" panose="05000000000000000000" pitchFamily="2" charset="2"/>
              <a:buChar char="§"/>
            </a:pPr>
            <a:r>
              <a:rPr lang="fr-FR" sz="2400" dirty="0"/>
              <a:t>Le nouveau code s'applique à partir du 1er avril 2024 (sauf indication contraire dans les exigences avec une date d'entrée en vigueur plus tardive).</a:t>
            </a:r>
          </a:p>
          <a:p>
            <a:pPr marL="685800" lvl="2">
              <a:spcBef>
                <a:spcPts val="1800"/>
              </a:spcBef>
              <a:spcAft>
                <a:spcPts val="1200"/>
              </a:spcAft>
              <a:buClr>
                <a:srgbClr val="01AEF1"/>
              </a:buClr>
              <a:buFont typeface="Wingdings" panose="05000000000000000000" pitchFamily="2" charset="2"/>
              <a:buChar char="§"/>
            </a:pPr>
            <a:r>
              <a:rPr lang="fr-FR" sz="2400" dirty="0"/>
              <a:t>Le code 2009 s'applique jusqu'au 31 mars 2024</a:t>
            </a:r>
            <a:endParaRPr lang="en-US" sz="2400" dirty="0"/>
          </a:p>
        </p:txBody>
      </p:sp>
    </p:spTree>
    <p:extLst>
      <p:ext uri="{BB962C8B-B14F-4D97-AF65-F5344CB8AC3E}">
        <p14:creationId xmlns:p14="http://schemas.microsoft.com/office/powerpoint/2010/main" val="4062270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89FEF-5866-CDD0-9A7B-D4733EAA1FC6}"/>
              </a:ext>
            </a:extLst>
          </p:cNvPr>
          <p:cNvSpPr>
            <a:spLocks noGrp="1"/>
          </p:cNvSpPr>
          <p:nvPr>
            <p:ph type="title"/>
          </p:nvPr>
        </p:nvSpPr>
        <p:spPr/>
        <p:txBody>
          <a:bodyPr>
            <a:noAutofit/>
          </a:bodyPr>
          <a:lstStyle/>
          <a:p>
            <a:r>
              <a:rPr lang="fr-CA" sz="4800" dirty="0"/>
              <a:t>Environnement réglementaire</a:t>
            </a:r>
          </a:p>
        </p:txBody>
      </p:sp>
      <p:sp>
        <p:nvSpPr>
          <p:cNvPr id="3" name="Text Placeholder 2">
            <a:extLst>
              <a:ext uri="{FF2B5EF4-FFF2-40B4-BE49-F238E27FC236}">
                <a16:creationId xmlns:a16="http://schemas.microsoft.com/office/drawing/2014/main" id="{6B8BEAB9-E8C6-A9C5-FF80-584AD23B64E8}"/>
              </a:ext>
            </a:extLst>
          </p:cNvPr>
          <p:cNvSpPr>
            <a:spLocks noGrp="1"/>
          </p:cNvSpPr>
          <p:nvPr>
            <p:ph type="body" sz="quarter" idx="13"/>
          </p:nvPr>
        </p:nvSpPr>
        <p:spPr>
          <a:xfrm>
            <a:off x="492126" y="1690688"/>
            <a:ext cx="10515600" cy="4246563"/>
          </a:xfrm>
        </p:spPr>
        <p:txBody>
          <a:bodyPr>
            <a:normAutofit/>
          </a:bodyPr>
          <a:lstStyle/>
          <a:p>
            <a:pPr marL="228600" lvl="1">
              <a:spcBef>
                <a:spcPts val="1800"/>
              </a:spcBef>
              <a:buClr>
                <a:srgbClr val="01AEF1"/>
              </a:buClr>
              <a:buFont typeface="Wingdings" panose="05000000000000000000" pitchFamily="2" charset="2"/>
              <a:buChar char="§"/>
            </a:pPr>
            <a:r>
              <a:rPr lang="fr-FR" sz="2800" dirty="0"/>
              <a:t>Le code de pratiques est mentionné dans certaines législation provinciale</a:t>
            </a:r>
          </a:p>
          <a:p>
            <a:pPr marL="228600" lvl="1">
              <a:spcBef>
                <a:spcPts val="1800"/>
              </a:spcBef>
              <a:buClr>
                <a:srgbClr val="01AEF1"/>
              </a:buClr>
              <a:buFont typeface="Wingdings" panose="05000000000000000000" pitchFamily="2" charset="2"/>
              <a:buChar char="§"/>
            </a:pPr>
            <a:r>
              <a:rPr lang="fr-FR" sz="2800" dirty="0"/>
              <a:t>Les régulateurs peuvent faire respecter les exigences du code de pratiques sur les fermes (généralement en réponse à des plaintes).</a:t>
            </a:r>
          </a:p>
          <a:p>
            <a:pPr marL="228600" lvl="1">
              <a:spcBef>
                <a:spcPts val="1800"/>
              </a:spcBef>
              <a:buClr>
                <a:srgbClr val="01AEF1"/>
              </a:buClr>
              <a:buFont typeface="Wingdings" panose="05000000000000000000" pitchFamily="2" charset="2"/>
              <a:buChar char="§"/>
            </a:pPr>
            <a:r>
              <a:rPr lang="fr-FR" sz="2800" dirty="0"/>
              <a:t>Afin de donner aux producteurs le temps de comprendre et de mettre en œuvre les nouvelles exigences, le code de pratiques entre en vigueur le 1er avril 2024.</a:t>
            </a:r>
          </a:p>
          <a:p>
            <a:pPr marL="0" lvl="1" indent="0">
              <a:spcBef>
                <a:spcPts val="1800"/>
              </a:spcBef>
              <a:buClr>
                <a:srgbClr val="01AEF1"/>
              </a:buClr>
              <a:buNone/>
            </a:pPr>
            <a:r>
              <a:rPr lang="fr-FR" sz="2800" dirty="0"/>
              <a:t>Remarque : </a:t>
            </a:r>
            <a:r>
              <a:rPr lang="fr-FR" sz="2800" dirty="0" err="1"/>
              <a:t>proAction</a:t>
            </a:r>
            <a:r>
              <a:rPr lang="fr-FR" sz="2800" dirty="0"/>
              <a:t> n'intégrera pas toutes les exigences d'ici le 1er avril 2024, ce qui est conforme aux échéances des autres secteurs.</a:t>
            </a:r>
            <a:endParaRPr lang="fr-CA" sz="2800" dirty="0"/>
          </a:p>
        </p:txBody>
      </p:sp>
    </p:spTree>
    <p:extLst>
      <p:ext uri="{BB962C8B-B14F-4D97-AF65-F5344CB8AC3E}">
        <p14:creationId xmlns:p14="http://schemas.microsoft.com/office/powerpoint/2010/main" val="36759626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E1E518-3857-8731-81CC-FF5210F88F70}"/>
              </a:ext>
            </a:extLst>
          </p:cNvPr>
          <p:cNvSpPr/>
          <p:nvPr/>
        </p:nvSpPr>
        <p:spPr>
          <a:xfrm>
            <a:off x="0" y="4896851"/>
            <a:ext cx="12192000" cy="1898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189FEF-5866-CDD0-9A7B-D4733EAA1FC6}"/>
              </a:ext>
            </a:extLst>
          </p:cNvPr>
          <p:cNvSpPr>
            <a:spLocks noGrp="1"/>
          </p:cNvSpPr>
          <p:nvPr>
            <p:ph type="title"/>
          </p:nvPr>
        </p:nvSpPr>
        <p:spPr>
          <a:xfrm>
            <a:off x="838200" y="365126"/>
            <a:ext cx="10515600" cy="1074208"/>
          </a:xfrm>
        </p:spPr>
        <p:txBody>
          <a:bodyPr>
            <a:noAutofit/>
          </a:bodyPr>
          <a:lstStyle/>
          <a:p>
            <a:pPr algn="ctr"/>
            <a:r>
              <a:rPr lang="en-US" sz="4000" dirty="0"/>
              <a:t>Incorporation dans </a:t>
            </a:r>
            <a:r>
              <a:rPr lang="en-US" sz="4000" dirty="0" err="1"/>
              <a:t>proAction</a:t>
            </a:r>
            <a:endParaRPr lang="en-US" sz="4000" dirty="0"/>
          </a:p>
        </p:txBody>
      </p:sp>
      <p:graphicFrame>
        <p:nvGraphicFramePr>
          <p:cNvPr id="4" name="Diagram 3">
            <a:extLst>
              <a:ext uri="{FF2B5EF4-FFF2-40B4-BE49-F238E27FC236}">
                <a16:creationId xmlns:a16="http://schemas.microsoft.com/office/drawing/2014/main" id="{59D1DB11-A061-4E55-B325-94FC911F9BBE}"/>
              </a:ext>
            </a:extLst>
          </p:cNvPr>
          <p:cNvGraphicFramePr/>
          <p:nvPr>
            <p:extLst>
              <p:ext uri="{D42A27DB-BD31-4B8C-83A1-F6EECF244321}">
                <p14:modId xmlns:p14="http://schemas.microsoft.com/office/powerpoint/2010/main" val="1145471919"/>
              </p:ext>
            </p:extLst>
          </p:nvPr>
        </p:nvGraphicFramePr>
        <p:xfrm>
          <a:off x="554420" y="1439334"/>
          <a:ext cx="10954407" cy="5355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20420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9005"/>
          </a:xfrm>
        </p:spPr>
        <p:txBody>
          <a:bodyPr>
            <a:normAutofit/>
          </a:bodyPr>
          <a:lstStyle/>
          <a:p>
            <a:r>
              <a:rPr lang="fr-CA" sz="5200" dirty="0"/>
              <a:t>Questions</a:t>
            </a:r>
          </a:p>
        </p:txBody>
      </p:sp>
      <p:sp>
        <p:nvSpPr>
          <p:cNvPr id="3" name="Text Placeholder 2"/>
          <p:cNvSpPr>
            <a:spLocks noGrp="1"/>
          </p:cNvSpPr>
          <p:nvPr>
            <p:ph type="body" sz="quarter" idx="13"/>
          </p:nvPr>
        </p:nvSpPr>
        <p:spPr>
          <a:xfrm>
            <a:off x="746125" y="1714426"/>
            <a:ext cx="10861675" cy="3984625"/>
          </a:xfrm>
        </p:spPr>
        <p:txBody>
          <a:bodyPr>
            <a:normAutofit/>
          </a:bodyPr>
          <a:lstStyle/>
          <a:p>
            <a:pPr marL="0" indent="0">
              <a:buNone/>
            </a:pPr>
            <a:endParaRPr lang="en-CA" dirty="0"/>
          </a:p>
          <a:p>
            <a:endParaRPr lang="en-CA" dirty="0"/>
          </a:p>
          <a:p>
            <a:endParaRPr lang="en-CA" dirty="0"/>
          </a:p>
        </p:txBody>
      </p:sp>
      <p:pic>
        <p:nvPicPr>
          <p:cNvPr id="5" name="Picture 6" descr="Conseil National Pour Les Soins Aux Animaux d'Élevage - Codes de pratiques">
            <a:extLst>
              <a:ext uri="{FF2B5EF4-FFF2-40B4-BE49-F238E27FC236}">
                <a16:creationId xmlns:a16="http://schemas.microsoft.com/office/drawing/2014/main" id="{15A8437A-9CE7-C7B2-F731-8292CE354F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3737" y="785516"/>
            <a:ext cx="3797753" cy="491353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193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980354-C8FE-B344-B557-F247B850CEBF}"/>
              </a:ext>
            </a:extLst>
          </p:cNvPr>
          <p:cNvSpPr/>
          <p:nvPr/>
        </p:nvSpPr>
        <p:spPr>
          <a:xfrm>
            <a:off x="113016" y="6082301"/>
            <a:ext cx="5393932" cy="53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197859"/>
            <a:ext cx="10515600" cy="863730"/>
          </a:xfrm>
        </p:spPr>
        <p:txBody>
          <a:bodyPr>
            <a:normAutofit/>
          </a:bodyPr>
          <a:lstStyle/>
          <a:p>
            <a:pPr marL="0" indent="0">
              <a:buNone/>
            </a:pPr>
            <a:r>
              <a:rPr lang="fr-CA" sz="4800" dirty="0"/>
              <a:t>L</a:t>
            </a:r>
            <a:r>
              <a:rPr lang="fr-CA" sz="4800" dirty="0">
                <a:solidFill>
                  <a:srgbClr val="01AEF1"/>
                </a:solidFill>
                <a:latin typeface="Impact" panose="020B0806030902050204" pitchFamily="34" charset="0"/>
                <a:ea typeface="+mj-ea"/>
                <a:cs typeface="+mj-cs"/>
              </a:rPr>
              <a:t>e Comité du code </a:t>
            </a:r>
          </a:p>
        </p:txBody>
      </p:sp>
      <p:sp>
        <p:nvSpPr>
          <p:cNvPr id="3" name="Text Placeholder 2"/>
          <p:cNvSpPr>
            <a:spLocks noGrp="1"/>
          </p:cNvSpPr>
          <p:nvPr>
            <p:ph type="body" sz="quarter" idx="13"/>
          </p:nvPr>
        </p:nvSpPr>
        <p:spPr>
          <a:xfrm>
            <a:off x="838200" y="1116717"/>
            <a:ext cx="9312274" cy="1130660"/>
          </a:xfrm>
        </p:spPr>
        <p:txBody>
          <a:bodyPr>
            <a:normAutofit/>
          </a:bodyPr>
          <a:lstStyle/>
          <a:p>
            <a:pPr marL="0" lvl="1" indent="0">
              <a:spcBef>
                <a:spcPts val="1000"/>
              </a:spcBef>
              <a:buClr>
                <a:srgbClr val="01AEF1"/>
              </a:buClr>
              <a:buNone/>
            </a:pPr>
            <a:r>
              <a:rPr lang="fr-CA" sz="2000" dirty="0"/>
              <a:t>Les PLC ont formé un Comité du code regroupant les intervenants nécessaires conformément aux principes directeurs du CNSAE</a:t>
            </a:r>
          </a:p>
          <a:p>
            <a:pPr marL="0" lvl="1" indent="0">
              <a:spcBef>
                <a:spcPts val="1000"/>
              </a:spcBef>
              <a:buClr>
                <a:srgbClr val="01AEF1"/>
              </a:buClr>
              <a:buNone/>
            </a:pPr>
            <a:endParaRPr lang="en-CA" sz="2000" dirty="0"/>
          </a:p>
        </p:txBody>
      </p:sp>
      <p:sp>
        <p:nvSpPr>
          <p:cNvPr id="6" name="Text Placeholder 2">
            <a:extLst>
              <a:ext uri="{FF2B5EF4-FFF2-40B4-BE49-F238E27FC236}">
                <a16:creationId xmlns:a16="http://schemas.microsoft.com/office/drawing/2014/main" id="{D3BBADA7-5344-C548-8E90-FFAD9C128D89}"/>
              </a:ext>
            </a:extLst>
          </p:cNvPr>
          <p:cNvSpPr txBox="1">
            <a:spLocks/>
          </p:cNvSpPr>
          <p:nvPr/>
        </p:nvSpPr>
        <p:spPr>
          <a:xfrm>
            <a:off x="1023318" y="1790792"/>
            <a:ext cx="4821026" cy="4318635"/>
          </a:xfrm>
          <a:prstGeom prst="rect">
            <a:avLst/>
          </a:prstGeom>
        </p:spPr>
        <p:txBody>
          <a:bodyPr vert="horz" lIns="91440" tIns="45720" rIns="91440" bIns="45720" numCol="1" rtlCol="0">
            <a:noAutofit/>
          </a:bodyPr>
          <a:lstStyle>
            <a:lvl1pPr marL="228600" marR="0" indent="-228600" algn="l" defTabSz="914400" rtl="0" eaLnBrk="1" fontAlgn="auto" latinLnBrk="0" hangingPunct="1">
              <a:lnSpc>
                <a:spcPct val="90000"/>
              </a:lnSpc>
              <a:spcBef>
                <a:spcPts val="1000"/>
              </a:spcBef>
              <a:spcAft>
                <a:spcPts val="0"/>
              </a:spcAft>
              <a:buClr>
                <a:srgbClr val="01AEF1"/>
              </a:buClr>
              <a:buSzTx/>
              <a:buFont typeface="Wingdings" panose="05000000000000000000" pitchFamily="2" charset="2"/>
              <a:buChar char="§"/>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50"/>
              </a:spcBef>
              <a:spcAft>
                <a:spcPts val="450"/>
              </a:spcAft>
              <a:buClr>
                <a:schemeClr val="accent1"/>
              </a:buClr>
              <a:buFont typeface="Wingdings" pitchFamily="2" charset="2"/>
              <a:buChar char="Ø"/>
            </a:pPr>
            <a:r>
              <a:rPr lang="fr-CA" sz="1800" dirty="0"/>
              <a:t>Président producteur laitier : David Wiens</a:t>
            </a:r>
          </a:p>
          <a:p>
            <a:pPr>
              <a:spcBef>
                <a:spcPts val="450"/>
              </a:spcBef>
              <a:spcAft>
                <a:spcPts val="450"/>
              </a:spcAft>
              <a:buClr>
                <a:schemeClr val="accent1"/>
              </a:buClr>
              <a:buFont typeface="Wingdings" pitchFamily="2" charset="2"/>
              <a:buChar char="Ø"/>
            </a:pPr>
            <a:r>
              <a:rPr lang="fr-CA" sz="1800" dirty="0"/>
              <a:t>Représentants des producteurs laitiers : Dave Taylor, Yvan Bastien (remplacé ultérieurement par Pascal Leduc), </a:t>
            </a:r>
            <a:r>
              <a:rPr lang="fr-CA" sz="1800" dirty="0">
                <a:solidFill>
                  <a:srgbClr val="7030A0"/>
                </a:solidFill>
              </a:rPr>
              <a:t>Steve </a:t>
            </a:r>
            <a:r>
              <a:rPr lang="fr-CA" sz="1800" dirty="0" err="1">
                <a:solidFill>
                  <a:srgbClr val="7030A0"/>
                </a:solidFill>
              </a:rPr>
              <a:t>Runnalls</a:t>
            </a:r>
            <a:r>
              <a:rPr lang="fr-CA" sz="1800" dirty="0"/>
              <a:t>, Gerrit </a:t>
            </a:r>
            <a:r>
              <a:rPr lang="fr-CA" sz="1800" dirty="0" err="1"/>
              <a:t>Damsteegt</a:t>
            </a:r>
            <a:endParaRPr lang="fr-CA" sz="1800" dirty="0"/>
          </a:p>
          <a:p>
            <a:pPr>
              <a:spcBef>
                <a:spcPts val="450"/>
              </a:spcBef>
              <a:spcAft>
                <a:spcPts val="450"/>
              </a:spcAft>
              <a:buClr>
                <a:schemeClr val="accent1"/>
              </a:buClr>
              <a:buFont typeface="Wingdings" pitchFamily="2" charset="2"/>
              <a:buChar char="Ø"/>
            </a:pPr>
            <a:r>
              <a:rPr lang="fr-CA" sz="1800" dirty="0"/>
              <a:t>Transporteur : non pourvu, mais d’autres ont cette expertise</a:t>
            </a:r>
          </a:p>
          <a:p>
            <a:pPr>
              <a:spcBef>
                <a:spcPts val="450"/>
              </a:spcBef>
              <a:spcAft>
                <a:spcPts val="450"/>
              </a:spcAft>
              <a:buClr>
                <a:schemeClr val="accent1"/>
              </a:buClr>
              <a:buFont typeface="Wingdings" pitchFamily="2" charset="2"/>
              <a:buChar char="Ø"/>
            </a:pPr>
            <a:r>
              <a:rPr lang="fr-CA" sz="1800" dirty="0"/>
              <a:t>Médecin vétérinaire : D</a:t>
            </a:r>
            <a:r>
              <a:rPr lang="fr-CA" sz="1800" baseline="30000" dirty="0"/>
              <a:t>re</a:t>
            </a:r>
            <a:r>
              <a:rPr lang="fr-CA" sz="1800" dirty="0"/>
              <a:t> Kelly </a:t>
            </a:r>
            <a:r>
              <a:rPr lang="fr-CA" sz="1800" dirty="0" err="1"/>
              <a:t>Barratt</a:t>
            </a:r>
            <a:r>
              <a:rPr lang="fr-CA" sz="1800" dirty="0"/>
              <a:t> (ACMV)</a:t>
            </a:r>
          </a:p>
          <a:p>
            <a:pPr>
              <a:spcBef>
                <a:spcPts val="450"/>
              </a:spcBef>
              <a:spcAft>
                <a:spcPts val="450"/>
              </a:spcAft>
              <a:buClr>
                <a:schemeClr val="accent1"/>
              </a:buClr>
              <a:buFont typeface="Wingdings" pitchFamily="2" charset="2"/>
              <a:buChar char="Ø"/>
            </a:pPr>
            <a:r>
              <a:rPr lang="fr-CA" sz="1800" dirty="0"/>
              <a:t>Association nationale pour la protection des animaux : </a:t>
            </a:r>
            <a:r>
              <a:rPr lang="fr-CA" sz="1800" dirty="0">
                <a:solidFill>
                  <a:srgbClr val="7030A0"/>
                </a:solidFill>
              </a:rPr>
              <a:t>Jeff </a:t>
            </a:r>
            <a:r>
              <a:rPr lang="fr-CA" sz="1800" dirty="0" err="1">
                <a:solidFill>
                  <a:srgbClr val="7030A0"/>
                </a:solidFill>
              </a:rPr>
              <a:t>Rushen</a:t>
            </a:r>
            <a:r>
              <a:rPr lang="fr-CA" sz="1800" dirty="0">
                <a:solidFill>
                  <a:srgbClr val="7030A0"/>
                </a:solidFill>
              </a:rPr>
              <a:t> </a:t>
            </a:r>
            <a:r>
              <a:rPr lang="fr-CA" sz="1800" dirty="0"/>
              <a:t>(Animaux Canada)</a:t>
            </a:r>
          </a:p>
          <a:p>
            <a:pPr>
              <a:spcBef>
                <a:spcPts val="450"/>
              </a:spcBef>
              <a:spcAft>
                <a:spcPts val="450"/>
              </a:spcAft>
              <a:buClr>
                <a:schemeClr val="accent1"/>
              </a:buClr>
              <a:buFont typeface="Wingdings" pitchFamily="2" charset="2"/>
              <a:buChar char="Ø"/>
            </a:pPr>
            <a:r>
              <a:rPr lang="fr-CA" sz="1800" dirty="0"/>
              <a:t>Autorité provinciale en matière de protection animale : Mike Draper</a:t>
            </a:r>
          </a:p>
          <a:p>
            <a:pPr>
              <a:spcBef>
                <a:spcPts val="450"/>
              </a:spcBef>
              <a:spcAft>
                <a:spcPts val="450"/>
              </a:spcAft>
              <a:buClr>
                <a:schemeClr val="accent1"/>
              </a:buClr>
              <a:buFont typeface="Wingdings" pitchFamily="2" charset="2"/>
              <a:buChar char="Ø"/>
            </a:pPr>
            <a:r>
              <a:rPr lang="fr-CA" sz="1800" dirty="0"/>
              <a:t>Fonctionnaire provinciale responsable du bien-être animal : D</a:t>
            </a:r>
            <a:r>
              <a:rPr lang="fr-CA" sz="1800" baseline="30000" dirty="0"/>
              <a:t>re</a:t>
            </a:r>
            <a:r>
              <a:rPr lang="fr-CA" sz="1800" dirty="0"/>
              <a:t> Jane Pritchard</a:t>
            </a:r>
          </a:p>
        </p:txBody>
      </p:sp>
      <p:sp>
        <p:nvSpPr>
          <p:cNvPr id="7" name="TextBox 6">
            <a:extLst>
              <a:ext uri="{FF2B5EF4-FFF2-40B4-BE49-F238E27FC236}">
                <a16:creationId xmlns:a16="http://schemas.microsoft.com/office/drawing/2014/main" id="{73DD5C70-3F2A-0542-B29F-DEEDB6D8B80C}"/>
              </a:ext>
            </a:extLst>
          </p:cNvPr>
          <p:cNvSpPr txBox="1"/>
          <p:nvPr/>
        </p:nvSpPr>
        <p:spPr>
          <a:xfrm>
            <a:off x="10983951" y="3612995"/>
            <a:ext cx="184731" cy="369332"/>
          </a:xfrm>
          <a:prstGeom prst="rect">
            <a:avLst/>
          </a:prstGeom>
          <a:noFill/>
        </p:spPr>
        <p:txBody>
          <a:bodyPr wrap="none" rtlCol="0">
            <a:spAutoFit/>
          </a:bodyPr>
          <a:lstStyle/>
          <a:p>
            <a:endParaRPr lang="en-US" dirty="0"/>
          </a:p>
        </p:txBody>
      </p:sp>
      <p:sp>
        <p:nvSpPr>
          <p:cNvPr id="8" name="Text Placeholder 2">
            <a:extLst>
              <a:ext uri="{FF2B5EF4-FFF2-40B4-BE49-F238E27FC236}">
                <a16:creationId xmlns:a16="http://schemas.microsoft.com/office/drawing/2014/main" id="{446E282E-7F1E-884E-A7CA-854A07FF1617}"/>
              </a:ext>
            </a:extLst>
          </p:cNvPr>
          <p:cNvSpPr txBox="1">
            <a:spLocks/>
          </p:cNvSpPr>
          <p:nvPr/>
        </p:nvSpPr>
        <p:spPr>
          <a:xfrm>
            <a:off x="5957752" y="1790792"/>
            <a:ext cx="4821026" cy="4651975"/>
          </a:xfrm>
          <a:prstGeom prst="rect">
            <a:avLst/>
          </a:prstGeom>
        </p:spPr>
        <p:txBody>
          <a:bodyPr vert="horz" lIns="91440" tIns="45720" rIns="91440" bIns="45720" numCol="1" rtlCol="0">
            <a:normAutofit fontScale="77500" lnSpcReduction="20000"/>
          </a:bodyPr>
          <a:lstStyle>
            <a:lvl1pPr marL="228600" marR="0" indent="-228600" algn="l" defTabSz="914400" rtl="0" eaLnBrk="1" fontAlgn="auto" latinLnBrk="0" hangingPunct="1">
              <a:lnSpc>
                <a:spcPct val="90000"/>
              </a:lnSpc>
              <a:spcBef>
                <a:spcPts val="1000"/>
              </a:spcBef>
              <a:spcAft>
                <a:spcPts val="0"/>
              </a:spcAft>
              <a:buClr>
                <a:srgbClr val="01AEF1"/>
              </a:buClr>
              <a:buSzTx/>
              <a:buFont typeface="Wingdings" panose="05000000000000000000" pitchFamily="2" charset="2"/>
              <a:buChar char="§"/>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50"/>
              </a:spcBef>
              <a:spcAft>
                <a:spcPts val="450"/>
              </a:spcAft>
              <a:buClr>
                <a:schemeClr val="accent1"/>
              </a:buClr>
              <a:buFont typeface="Wingdings" pitchFamily="2" charset="2"/>
              <a:buChar char="Ø"/>
            </a:pPr>
            <a:r>
              <a:rPr lang="fr-CA" sz="2200" dirty="0"/>
              <a:t>Détail et services alimentaires : vacant (auparavant Sandra Hamilton (Costco))</a:t>
            </a:r>
          </a:p>
          <a:p>
            <a:pPr>
              <a:spcBef>
                <a:spcPts val="450"/>
              </a:spcBef>
              <a:spcAft>
                <a:spcPts val="450"/>
              </a:spcAft>
              <a:buClr>
                <a:schemeClr val="accent1"/>
              </a:buClr>
              <a:buFont typeface="Wingdings" pitchFamily="2" charset="2"/>
              <a:buChar char="Ø"/>
            </a:pPr>
            <a:r>
              <a:rPr lang="fr-CA" sz="2200" dirty="0"/>
              <a:t>Transformateur : </a:t>
            </a:r>
            <a:r>
              <a:rPr lang="fr-CA" sz="2200" dirty="0">
                <a:solidFill>
                  <a:srgbClr val="7030A0"/>
                </a:solidFill>
              </a:rPr>
              <a:t>Marie Ly </a:t>
            </a:r>
            <a:r>
              <a:rPr lang="fr-CA" sz="2200" dirty="0"/>
              <a:t>(ATLC)</a:t>
            </a:r>
          </a:p>
          <a:p>
            <a:pPr>
              <a:spcBef>
                <a:spcPts val="450"/>
              </a:spcBef>
              <a:spcAft>
                <a:spcPts val="450"/>
              </a:spcAft>
              <a:buClr>
                <a:schemeClr val="accent1"/>
              </a:buClr>
              <a:buFont typeface="Wingdings" pitchFamily="2" charset="2"/>
              <a:buChar char="Ø"/>
            </a:pPr>
            <a:r>
              <a:rPr lang="fr-CA" sz="2200" dirty="0"/>
              <a:t>Gouvernement fédéral : Lucille McFadden (AAC) (remplacée ultérieurement par Jean Lambert)</a:t>
            </a:r>
          </a:p>
          <a:p>
            <a:pPr>
              <a:spcBef>
                <a:spcPts val="450"/>
              </a:spcBef>
              <a:spcAft>
                <a:spcPts val="450"/>
              </a:spcAft>
              <a:buClr>
                <a:schemeClr val="accent1"/>
              </a:buClr>
              <a:buFont typeface="Wingdings" pitchFamily="2" charset="2"/>
              <a:buChar char="Ø"/>
            </a:pPr>
            <a:r>
              <a:rPr lang="fr-CA" sz="2200" dirty="0"/>
              <a:t>Chercheurs : </a:t>
            </a:r>
            <a:r>
              <a:rPr lang="fr-CA" sz="2200" dirty="0">
                <a:solidFill>
                  <a:srgbClr val="7030A0"/>
                </a:solidFill>
              </a:rPr>
              <a:t>D</a:t>
            </a:r>
            <a:r>
              <a:rPr lang="fr-CA" sz="2200" baseline="30000" dirty="0">
                <a:solidFill>
                  <a:srgbClr val="7030A0"/>
                </a:solidFill>
              </a:rPr>
              <a:t>r</a:t>
            </a:r>
            <a:r>
              <a:rPr lang="fr-CA" sz="2200" dirty="0">
                <a:solidFill>
                  <a:srgbClr val="7030A0"/>
                </a:solidFill>
              </a:rPr>
              <a:t> Trevor </a:t>
            </a:r>
            <a:r>
              <a:rPr lang="fr-CA" sz="2200" dirty="0" err="1">
                <a:solidFill>
                  <a:srgbClr val="7030A0"/>
                </a:solidFill>
              </a:rPr>
              <a:t>DeVries</a:t>
            </a:r>
            <a:r>
              <a:rPr lang="fr-CA" sz="2200" dirty="0">
                <a:solidFill>
                  <a:srgbClr val="7030A0"/>
                </a:solidFill>
              </a:rPr>
              <a:t> </a:t>
            </a:r>
            <a:r>
              <a:rPr lang="fr-CA" sz="2200" dirty="0"/>
              <a:t>et Elsa Vasseur, Ph. D.</a:t>
            </a:r>
          </a:p>
          <a:p>
            <a:pPr>
              <a:spcBef>
                <a:spcPts val="450"/>
              </a:spcBef>
              <a:spcAft>
                <a:spcPts val="450"/>
              </a:spcAft>
              <a:buClr>
                <a:schemeClr val="accent1"/>
              </a:buClr>
              <a:buFont typeface="Wingdings" pitchFamily="2" charset="2"/>
              <a:buChar char="Ø"/>
            </a:pPr>
            <a:r>
              <a:rPr lang="fr-CA" sz="2200" dirty="0"/>
              <a:t>Expert technique : </a:t>
            </a:r>
            <a:r>
              <a:rPr lang="fr-CA" sz="2200" dirty="0">
                <a:solidFill>
                  <a:srgbClr val="7030A0"/>
                </a:solidFill>
              </a:rPr>
              <a:t>Steve Adam </a:t>
            </a:r>
            <a:r>
              <a:rPr lang="fr-CA" sz="2200" dirty="0"/>
              <a:t>(Lactanet)</a:t>
            </a:r>
          </a:p>
          <a:p>
            <a:pPr>
              <a:spcBef>
                <a:spcPts val="450"/>
              </a:spcBef>
              <a:spcAft>
                <a:spcPts val="450"/>
              </a:spcAft>
              <a:buClr>
                <a:schemeClr val="accent1"/>
              </a:buClr>
              <a:buFont typeface="Wingdings" pitchFamily="2" charset="2"/>
              <a:buChar char="Ø"/>
            </a:pPr>
            <a:r>
              <a:rPr lang="fr-CA" sz="2200" dirty="0"/>
              <a:t>Spécialistes de la mise en œuvre de programmes : </a:t>
            </a:r>
            <a:r>
              <a:rPr lang="fr-CA" sz="2200" dirty="0">
                <a:solidFill>
                  <a:srgbClr val="7030A0"/>
                </a:solidFill>
              </a:rPr>
              <a:t>Chantal Fleury</a:t>
            </a:r>
            <a:r>
              <a:rPr lang="fr-CA" sz="2200" dirty="0"/>
              <a:t>, </a:t>
            </a:r>
            <a:r>
              <a:rPr lang="fr-CA" sz="2200" dirty="0">
                <a:solidFill>
                  <a:srgbClr val="7030A0"/>
                </a:solidFill>
              </a:rPr>
              <a:t>Maria Leal </a:t>
            </a:r>
            <a:r>
              <a:rPr lang="fr-CA" sz="2200" dirty="0"/>
              <a:t>(remplacée ultérieurement par Guy Séguin)</a:t>
            </a:r>
          </a:p>
          <a:p>
            <a:pPr>
              <a:spcBef>
                <a:spcPts val="450"/>
              </a:spcBef>
              <a:spcAft>
                <a:spcPts val="450"/>
              </a:spcAft>
              <a:buClr>
                <a:schemeClr val="accent1"/>
              </a:buClr>
              <a:buFont typeface="Wingdings" pitchFamily="2" charset="2"/>
              <a:buChar char="Ø"/>
            </a:pPr>
            <a:r>
              <a:rPr lang="fr-CA" sz="2200" dirty="0"/>
              <a:t>Représentants d’un groupe allié à l’industrie : Brian </a:t>
            </a:r>
            <a:r>
              <a:rPr lang="fr-CA" sz="2200" dirty="0" err="1"/>
              <a:t>Keunen</a:t>
            </a:r>
            <a:r>
              <a:rPr lang="fr-CA" sz="2200" dirty="0"/>
              <a:t> (Association canadienne du veau) et Kirk Jackson (Canadian </a:t>
            </a:r>
            <a:r>
              <a:rPr lang="fr-CA" sz="2200" dirty="0" err="1"/>
              <a:t>Cattle</a:t>
            </a:r>
            <a:r>
              <a:rPr lang="fr-CA" sz="2200" dirty="0"/>
              <a:t> Association)</a:t>
            </a:r>
          </a:p>
          <a:p>
            <a:pPr marL="0" indent="0">
              <a:spcBef>
                <a:spcPts val="1200"/>
              </a:spcBef>
              <a:spcAft>
                <a:spcPts val="600"/>
              </a:spcAft>
              <a:buClr>
                <a:schemeClr val="accent1"/>
              </a:buClr>
              <a:buNone/>
            </a:pPr>
            <a:r>
              <a:rPr lang="fr-CA" sz="1800" dirty="0"/>
              <a:t>Observateurs : 3 observateurs provenant de transformateurs et un conseiller spécial de l’ACIA spécialisé en transport sans cruauté des animaux</a:t>
            </a:r>
          </a:p>
          <a:p>
            <a:pPr marL="0" indent="0">
              <a:spcBef>
                <a:spcPts val="1200"/>
              </a:spcBef>
              <a:spcAft>
                <a:spcPts val="600"/>
              </a:spcAft>
              <a:buClr>
                <a:schemeClr val="accent1"/>
              </a:buClr>
              <a:buNone/>
            </a:pPr>
            <a:endParaRPr lang="en-US" sz="2100" dirty="0"/>
          </a:p>
        </p:txBody>
      </p:sp>
      <p:sp>
        <p:nvSpPr>
          <p:cNvPr id="9" name="TextBox 8">
            <a:extLst>
              <a:ext uri="{FF2B5EF4-FFF2-40B4-BE49-F238E27FC236}">
                <a16:creationId xmlns:a16="http://schemas.microsoft.com/office/drawing/2014/main" id="{9A5C6169-4BD4-4F48-8BF0-E7AD39E69D38}"/>
              </a:ext>
            </a:extLst>
          </p:cNvPr>
          <p:cNvSpPr txBox="1"/>
          <p:nvPr/>
        </p:nvSpPr>
        <p:spPr>
          <a:xfrm>
            <a:off x="693384" y="6392269"/>
            <a:ext cx="10301919" cy="338554"/>
          </a:xfrm>
          <a:prstGeom prst="rect">
            <a:avLst/>
          </a:prstGeom>
          <a:noFill/>
        </p:spPr>
        <p:txBody>
          <a:bodyPr wrap="square" rtlCol="0">
            <a:spAutoFit/>
          </a:bodyPr>
          <a:lstStyle/>
          <a:p>
            <a:r>
              <a:rPr lang="fr-CA" sz="1600"/>
              <a:t>* Les gens dont le nom est en </a:t>
            </a:r>
            <a:r>
              <a:rPr lang="fr-CA" sz="1600">
                <a:solidFill>
                  <a:srgbClr val="7030A0"/>
                </a:solidFill>
              </a:rPr>
              <a:t>violet </a:t>
            </a:r>
            <a:r>
              <a:rPr lang="fr-CA" sz="1600"/>
              <a:t>siègent également au Comité technique sur le bien-être animal de proAction des PLC</a:t>
            </a:r>
          </a:p>
        </p:txBody>
      </p:sp>
    </p:spTree>
    <p:extLst>
      <p:ext uri="{BB962C8B-B14F-4D97-AF65-F5344CB8AC3E}">
        <p14:creationId xmlns:p14="http://schemas.microsoft.com/office/powerpoint/2010/main" val="3546313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43451D-7F8C-964C-9D10-04242B63EDEF}"/>
              </a:ext>
            </a:extLst>
          </p:cNvPr>
          <p:cNvSpPr/>
          <p:nvPr/>
        </p:nvSpPr>
        <p:spPr>
          <a:xfrm>
            <a:off x="71120" y="4723870"/>
            <a:ext cx="12120880" cy="2134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Title 1"/>
          <p:cNvSpPr>
            <a:spLocks noGrp="1"/>
          </p:cNvSpPr>
          <p:nvPr>
            <p:ph type="title"/>
          </p:nvPr>
        </p:nvSpPr>
        <p:spPr>
          <a:xfrm>
            <a:off x="460566" y="349051"/>
            <a:ext cx="10515600" cy="1049005"/>
          </a:xfrm>
        </p:spPr>
        <p:txBody>
          <a:bodyPr>
            <a:normAutofit/>
          </a:bodyPr>
          <a:lstStyle/>
          <a:p>
            <a:r>
              <a:rPr lang="fr-CA" sz="4800" dirty="0"/>
              <a:t>Processus d’élaboration du Code</a:t>
            </a:r>
          </a:p>
        </p:txBody>
      </p:sp>
      <p:graphicFrame>
        <p:nvGraphicFramePr>
          <p:cNvPr id="6" name="Diagram 5">
            <a:extLst>
              <a:ext uri="{FF2B5EF4-FFF2-40B4-BE49-F238E27FC236}">
                <a16:creationId xmlns:a16="http://schemas.microsoft.com/office/drawing/2014/main" id="{E0A10682-9AC0-9C48-BB2F-608A0EAED4F9}"/>
              </a:ext>
            </a:extLst>
          </p:cNvPr>
          <p:cNvGraphicFramePr/>
          <p:nvPr/>
        </p:nvGraphicFramePr>
        <p:xfrm>
          <a:off x="269240" y="2333780"/>
          <a:ext cx="11653520" cy="3870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2" name="Picture 4" descr="Public Opinion Icons - Download Free Vector Icons | Noun Project">
            <a:extLst>
              <a:ext uri="{FF2B5EF4-FFF2-40B4-BE49-F238E27FC236}">
                <a16:creationId xmlns:a16="http://schemas.microsoft.com/office/drawing/2014/main" id="{BC5A2E1E-747D-6649-BE3D-3BAA82E277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8800" y="1680520"/>
            <a:ext cx="1197850" cy="11978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vision Icons - Download Free Vector Icons | Noun Project">
            <a:extLst>
              <a:ext uri="{FF2B5EF4-FFF2-40B4-BE49-F238E27FC236}">
                <a16:creationId xmlns:a16="http://schemas.microsoft.com/office/drawing/2014/main" id="{8D2689B1-67C1-524F-8AA4-9FB405F729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35405" y="1680520"/>
            <a:ext cx="1197850" cy="119785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Book Check Mark Icons - Download Free Vector Icons | Noun Project">
            <a:extLst>
              <a:ext uri="{FF2B5EF4-FFF2-40B4-BE49-F238E27FC236}">
                <a16:creationId xmlns:a16="http://schemas.microsoft.com/office/drawing/2014/main" id="{6D87B4CB-611C-A348-A112-E449C1795F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00640" y="1590024"/>
            <a:ext cx="1378842" cy="137884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ublish To Web Site Svg Png Icon Free Download (#161399) -  OnlineWebFonts.COM">
            <a:extLst>
              <a:ext uri="{FF2B5EF4-FFF2-40B4-BE49-F238E27FC236}">
                <a16:creationId xmlns:a16="http://schemas.microsoft.com/office/drawing/2014/main" id="{A4D6818D-F423-BACC-1CC1-00071BA4F94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10158341" y="1701377"/>
            <a:ext cx="1156136" cy="115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289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9850C-4E5E-8658-F184-CA2B56B311BF}"/>
              </a:ext>
            </a:extLst>
          </p:cNvPr>
          <p:cNvSpPr>
            <a:spLocks noGrp="1"/>
          </p:cNvSpPr>
          <p:nvPr>
            <p:ph type="title"/>
          </p:nvPr>
        </p:nvSpPr>
        <p:spPr/>
        <p:txBody>
          <a:bodyPr>
            <a:noAutofit/>
          </a:bodyPr>
          <a:lstStyle/>
          <a:p>
            <a:r>
              <a:rPr lang="fr-FR" sz="4000" dirty="0"/>
              <a:t>Périodes de consultation organisées par le CNSAE</a:t>
            </a:r>
            <a:endParaRPr lang="en-CA" sz="4000" dirty="0"/>
          </a:p>
        </p:txBody>
      </p:sp>
      <p:pic>
        <p:nvPicPr>
          <p:cNvPr id="3" name="Picture 2">
            <a:extLst>
              <a:ext uri="{FF2B5EF4-FFF2-40B4-BE49-F238E27FC236}">
                <a16:creationId xmlns:a16="http://schemas.microsoft.com/office/drawing/2014/main" id="{FA439DAB-1B2E-D5E8-ABD4-60491F0FB943}"/>
              </a:ext>
            </a:extLst>
          </p:cNvPr>
          <p:cNvPicPr>
            <a:picLocks noChangeAspect="1"/>
          </p:cNvPicPr>
          <p:nvPr/>
        </p:nvPicPr>
        <p:blipFill>
          <a:blip r:embed="rId3"/>
          <a:stretch>
            <a:fillRect/>
          </a:stretch>
        </p:blipFill>
        <p:spPr>
          <a:xfrm>
            <a:off x="1938968" y="1444615"/>
            <a:ext cx="8218583" cy="4530057"/>
          </a:xfrm>
          <a:prstGeom prst="rect">
            <a:avLst/>
          </a:prstGeom>
        </p:spPr>
      </p:pic>
    </p:spTree>
    <p:extLst>
      <p:ext uri="{BB962C8B-B14F-4D97-AF65-F5344CB8AC3E}">
        <p14:creationId xmlns:p14="http://schemas.microsoft.com/office/powerpoint/2010/main" val="714195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BAC38A-F539-51B9-B91E-6630938B525A}"/>
              </a:ext>
            </a:extLst>
          </p:cNvPr>
          <p:cNvSpPr/>
          <p:nvPr/>
        </p:nvSpPr>
        <p:spPr>
          <a:xfrm>
            <a:off x="71120" y="4723870"/>
            <a:ext cx="12120880" cy="2134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D5D364-D2B0-7D4C-6EAF-233F6AD0ED03}"/>
              </a:ext>
            </a:extLst>
          </p:cNvPr>
          <p:cNvSpPr>
            <a:spLocks noGrp="1"/>
          </p:cNvSpPr>
          <p:nvPr>
            <p:ph type="title"/>
          </p:nvPr>
        </p:nvSpPr>
        <p:spPr/>
        <p:txBody>
          <a:bodyPr>
            <a:noAutofit/>
          </a:bodyPr>
          <a:lstStyle/>
          <a:p>
            <a:r>
              <a:rPr lang="en-CA" sz="4000" dirty="0" err="1"/>
              <a:t>Période</a:t>
            </a:r>
            <a:r>
              <a:rPr lang="en-CA" sz="4000" dirty="0"/>
              <a:t> de consultation </a:t>
            </a:r>
            <a:r>
              <a:rPr lang="en-CA" sz="4000" dirty="0" err="1"/>
              <a:t>publique</a:t>
            </a:r>
            <a:r>
              <a:rPr lang="en-CA" sz="4000" dirty="0"/>
              <a:t> sur le Code – </a:t>
            </a:r>
            <a:r>
              <a:rPr lang="en-CA" sz="4000" dirty="0" err="1"/>
              <a:t>selon</a:t>
            </a:r>
            <a:r>
              <a:rPr lang="en-CA" sz="4000" dirty="0"/>
              <a:t> les </a:t>
            </a:r>
            <a:r>
              <a:rPr lang="en-CA" sz="4000" dirty="0" err="1"/>
              <a:t>catégories</a:t>
            </a:r>
            <a:r>
              <a:rPr lang="en-CA" sz="4000" dirty="0"/>
              <a:t> de participants </a:t>
            </a:r>
          </a:p>
        </p:txBody>
      </p:sp>
      <p:pic>
        <p:nvPicPr>
          <p:cNvPr id="3" name="Picture 2">
            <a:extLst>
              <a:ext uri="{FF2B5EF4-FFF2-40B4-BE49-F238E27FC236}">
                <a16:creationId xmlns:a16="http://schemas.microsoft.com/office/drawing/2014/main" id="{40D1004E-4F2E-A998-AB66-12C625CCC0B4}"/>
              </a:ext>
            </a:extLst>
          </p:cNvPr>
          <p:cNvPicPr>
            <a:picLocks noChangeAspect="1"/>
          </p:cNvPicPr>
          <p:nvPr/>
        </p:nvPicPr>
        <p:blipFill>
          <a:blip r:embed="rId3"/>
          <a:stretch>
            <a:fillRect/>
          </a:stretch>
        </p:blipFill>
        <p:spPr>
          <a:xfrm>
            <a:off x="1867763" y="1690688"/>
            <a:ext cx="7598535" cy="4720107"/>
          </a:xfrm>
          <a:prstGeom prst="rect">
            <a:avLst/>
          </a:prstGeom>
        </p:spPr>
      </p:pic>
    </p:spTree>
    <p:extLst>
      <p:ext uri="{BB962C8B-B14F-4D97-AF65-F5344CB8AC3E}">
        <p14:creationId xmlns:p14="http://schemas.microsoft.com/office/powerpoint/2010/main" val="2994628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F5312-F1FC-F2EF-E66F-6597D4EE446C}"/>
              </a:ext>
            </a:extLst>
          </p:cNvPr>
          <p:cNvSpPr>
            <a:spLocks noGrp="1"/>
          </p:cNvSpPr>
          <p:nvPr>
            <p:ph type="title"/>
          </p:nvPr>
        </p:nvSpPr>
        <p:spPr/>
        <p:txBody>
          <a:bodyPr>
            <a:normAutofit fontScale="90000"/>
          </a:bodyPr>
          <a:lstStyle/>
          <a:p>
            <a:r>
              <a:rPr lang="fr-FR" dirty="0"/>
              <a:t>Résultats de la période de consultation publique</a:t>
            </a:r>
            <a:endParaRPr lang="fr-CA" dirty="0"/>
          </a:p>
        </p:txBody>
      </p:sp>
      <p:sp>
        <p:nvSpPr>
          <p:cNvPr id="3" name="Text Placeholder 2">
            <a:extLst>
              <a:ext uri="{FF2B5EF4-FFF2-40B4-BE49-F238E27FC236}">
                <a16:creationId xmlns:a16="http://schemas.microsoft.com/office/drawing/2014/main" id="{66038497-23EB-1B64-0C81-9E9AB05A6130}"/>
              </a:ext>
            </a:extLst>
          </p:cNvPr>
          <p:cNvSpPr>
            <a:spLocks noGrp="1"/>
          </p:cNvSpPr>
          <p:nvPr>
            <p:ph type="body" sz="quarter" idx="13"/>
          </p:nvPr>
        </p:nvSpPr>
        <p:spPr>
          <a:xfrm>
            <a:off x="746125" y="2380593"/>
            <a:ext cx="10861675" cy="3824945"/>
          </a:xfrm>
        </p:spPr>
        <p:txBody>
          <a:bodyPr/>
          <a:lstStyle/>
          <a:p>
            <a:pPr>
              <a:spcBef>
                <a:spcPts val="1200"/>
              </a:spcBef>
              <a:spcAft>
                <a:spcPts val="1200"/>
              </a:spcAft>
            </a:pPr>
            <a:r>
              <a:rPr lang="fr-FR" dirty="0"/>
              <a:t>Le feedback des producteurs a été apprécié et efficace</a:t>
            </a:r>
          </a:p>
          <a:p>
            <a:pPr>
              <a:spcBef>
                <a:spcPts val="1200"/>
              </a:spcBef>
              <a:spcAft>
                <a:spcPts val="1200"/>
              </a:spcAft>
            </a:pPr>
            <a:r>
              <a:rPr lang="fr-FR" dirty="0"/>
              <a:t>26 des exigences proposées ont été supprimées ou rationalisées sur la base des préoccupations du secteur</a:t>
            </a:r>
            <a:endParaRPr lang="fr-CA" dirty="0"/>
          </a:p>
        </p:txBody>
      </p:sp>
    </p:spTree>
    <p:extLst>
      <p:ext uri="{BB962C8B-B14F-4D97-AF65-F5344CB8AC3E}">
        <p14:creationId xmlns:p14="http://schemas.microsoft.com/office/powerpoint/2010/main" val="3001374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P_DFC Powerpoint Presentation_ENG" id="{F41F1445-82BC-4F2B-84C7-0FD13D04EBF3}" vid="{A72A284D-1471-4EB7-8976-C3931CE57EC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P_DFC Powerpoint Presentation_ENG" id="{F41F1445-82BC-4F2B-84C7-0FD13D04EBF3}" vid="{9F12519A-EC06-4913-A1D9-DC3F90BFC584}"/>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P_DFC Powerpoint Presentation_ENG" id="{F41F1445-82BC-4F2B-84C7-0FD13D04EBF3}" vid="{AEEC381B-D3C5-476F-AF4F-8331DFC6591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rle xmlns="1a9a903d-9ec3-4287-8c9f-d67198fbcd64" xsi:nil="true"/>
    <lcf76f155ced4ddcb4097134ff3c332f xmlns="1a9a903d-9ec3-4287-8c9f-d67198fbcd64">
      <Terms xmlns="http://schemas.microsoft.com/office/infopath/2007/PartnerControls"/>
    </lcf76f155ced4ddcb4097134ff3c332f>
    <TaxCatchAll xmlns="096ce3ad-7c84-48c4-924c-67500f3a5f9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1D100F632F4049B94C98A8176A689D" ma:contentTypeVersion="16" ma:contentTypeDescription="Create a new document." ma:contentTypeScope="" ma:versionID="8197e3ef8e615ea74d39fca279bbc663">
  <xsd:schema xmlns:xsd="http://www.w3.org/2001/XMLSchema" xmlns:xs="http://www.w3.org/2001/XMLSchema" xmlns:p="http://schemas.microsoft.com/office/2006/metadata/properties" xmlns:ns2="1a9a903d-9ec3-4287-8c9f-d67198fbcd64" xmlns:ns3="75b9205e-c062-4d11-bb1b-b2ba40873c72" xmlns:ns4="096ce3ad-7c84-48c4-924c-67500f3a5f9a" targetNamespace="http://schemas.microsoft.com/office/2006/metadata/properties" ma:root="true" ma:fieldsID="da3a83cfb9c73b1d11c1109027fa9cd4" ns2:_="" ns3:_="" ns4:_="">
    <xsd:import namespace="1a9a903d-9ec3-4287-8c9f-d67198fbcd64"/>
    <xsd:import namespace="75b9205e-c062-4d11-bb1b-b2ba40873c72"/>
    <xsd:import namespace="096ce3ad-7c84-48c4-924c-67500f3a5f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prle" minOccurs="0"/>
                <xsd:element ref="ns2:MediaServiceDateTaken" minOccurs="0"/>
                <xsd:element ref="ns2:MediaServiceAutoKeyPoints" minOccurs="0"/>
                <xsd:element ref="ns2:MediaServiceKeyPoints" minOccurs="0"/>
                <xsd:element ref="ns2:lcf76f155ced4ddcb4097134ff3c332f" minOccurs="0"/>
                <xsd:element ref="ns4: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9a903d-9ec3-4287-8c9f-d67198fbcd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prle" ma:index="16" nillable="true" ma:displayName="Texte" ma:internalName="prl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e5f03a2-44e9-48cb-a676-1a6277d3d533"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5b9205e-c062-4d11-bb1b-b2ba40873c7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6ce3ad-7c84-48c4-924c-67500f3a5f9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8676e2ea-d681-428a-8f0a-af6e659c4ea9}" ma:internalName="TaxCatchAll" ma:showField="CatchAllData" ma:web="75b9205e-c062-4d11-bb1b-b2ba40873c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C2AF61-8D98-4445-97E4-8170D35DEE0C}">
  <ds:schemaRefs>
    <ds:schemaRef ds:uri="http://schemas.microsoft.com/office/2006/documentManagement/types"/>
    <ds:schemaRef ds:uri="http://schemas.microsoft.com/sharepoint/v3"/>
    <ds:schemaRef ds:uri="http://purl.org/dc/terms/"/>
    <ds:schemaRef ds:uri="http://purl.org/dc/dcmitype/"/>
    <ds:schemaRef ds:uri="76dcd3a6-01b1-440b-b419-e976b6d09bc5"/>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1a9a903d-9ec3-4287-8c9f-d67198fbcd64"/>
    <ds:schemaRef ds:uri="096ce3ad-7c84-48c4-924c-67500f3a5f9a"/>
  </ds:schemaRefs>
</ds:datastoreItem>
</file>

<file path=customXml/itemProps2.xml><?xml version="1.0" encoding="utf-8"?>
<ds:datastoreItem xmlns:ds="http://schemas.openxmlformats.org/officeDocument/2006/customXml" ds:itemID="{C85C9276-A0BC-4CE1-879E-B7D7BDA9A920}">
  <ds:schemaRefs>
    <ds:schemaRef ds:uri="http://schemas.microsoft.com/sharepoint/v3/contenttype/forms"/>
  </ds:schemaRefs>
</ds:datastoreItem>
</file>

<file path=customXml/itemProps3.xml><?xml version="1.0" encoding="utf-8"?>
<ds:datastoreItem xmlns:ds="http://schemas.openxmlformats.org/officeDocument/2006/customXml" ds:itemID="{7807B2F3-6923-4414-8994-399E2677F8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9a903d-9ec3-4287-8c9f-d67198fbcd64"/>
    <ds:schemaRef ds:uri="75b9205e-c062-4d11-bb1b-b2ba40873c72"/>
    <ds:schemaRef ds:uri="096ce3ad-7c84-48c4-924c-67500f3a5f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2659</TotalTime>
  <Words>3257</Words>
  <Application>Microsoft Office PowerPoint</Application>
  <PresentationFormat>Widescreen</PresentationFormat>
  <Paragraphs>292</Paragraphs>
  <Slides>45</Slides>
  <Notes>45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45</vt:i4>
      </vt:variant>
    </vt:vector>
  </HeadingPairs>
  <TitlesOfParts>
    <vt:vector size="55" baseType="lpstr">
      <vt:lpstr>Arial</vt:lpstr>
      <vt:lpstr>Calibri</vt:lpstr>
      <vt:lpstr>Garamond</vt:lpstr>
      <vt:lpstr>Georgia</vt:lpstr>
      <vt:lpstr>Impact</vt:lpstr>
      <vt:lpstr>Optima-BoldItalic</vt:lpstr>
      <vt:lpstr>Wingdings</vt:lpstr>
      <vt:lpstr>Office Theme</vt:lpstr>
      <vt:lpstr>1_Office Theme</vt:lpstr>
      <vt:lpstr>2_Office Theme</vt:lpstr>
      <vt:lpstr>PowerPoint Presentation</vt:lpstr>
      <vt:lpstr>Introduction</vt:lpstr>
      <vt:lpstr>Survol du processus de révision</vt:lpstr>
      <vt:lpstr>Processus d’élaboration du Code</vt:lpstr>
      <vt:lpstr>Le Comité du code </vt:lpstr>
      <vt:lpstr>Processus d’élaboration du Code</vt:lpstr>
      <vt:lpstr>Périodes de consultation organisées par le CNSAE</vt:lpstr>
      <vt:lpstr>Période de consultation publique sur le Code – selon les catégories de participants </vt:lpstr>
      <vt:lpstr>Résultats de la période de consultation publique</vt:lpstr>
      <vt:lpstr>Survol des nouvelles exigences</vt:lpstr>
      <vt:lpstr>À 30 000 pieds d'altitude...</vt:lpstr>
      <vt:lpstr>Glossaire</vt:lpstr>
      <vt:lpstr>Section 1 : Formation et responsabilités</vt:lpstr>
      <vt:lpstr>Section 2 : Installations et logement</vt:lpstr>
      <vt:lpstr>2.2.1 Systèmes de logement - Veaux (avant le sevrage)</vt:lpstr>
      <vt:lpstr>2.2.1 Systèmes de logement - Veaux (avant le sevrage) suite</vt:lpstr>
      <vt:lpstr>2.2.1 Systèmes de logement - Veaux (avant le sevrage) suite</vt:lpstr>
      <vt:lpstr>2.2.2 Systèmes de logement – Génisses</vt:lpstr>
      <vt:lpstr>2.2.3 Systèmes de logement – Vaches en lactation et vaches taries</vt:lpstr>
      <vt:lpstr>2.3.1 Installations pour besoins particuliers - Aires de vêlage</vt:lpstr>
      <vt:lpstr>2.6 Seuils d’espace par animal</vt:lpstr>
      <vt:lpstr>2.6 Seuils d’espace par animal (suite)</vt:lpstr>
      <vt:lpstr>Résumé des dates d'entrée en vigueur</vt:lpstr>
      <vt:lpstr>Section 3 : Aliments et eau d’abreuvement</vt:lpstr>
      <vt:lpstr>3.3 Nutrition et gestion de l’alimentation des veaux</vt:lpstr>
      <vt:lpstr>3.3.1 Autres éléments à considérer pour le sevrage</vt:lpstr>
      <vt:lpstr>Section 4 : Pratiques d’élevage</vt:lpstr>
      <vt:lpstr>Contrôle de la douleur</vt:lpstr>
      <vt:lpstr>Chapitre 4 Pratiques d’élevage</vt:lpstr>
      <vt:lpstr>Section 5 : Santé des bovins</vt:lpstr>
      <vt:lpstr>5.1 Gestion de la santé du troupeau</vt:lpstr>
      <vt:lpstr>5.4 Gestion du vêlage</vt:lpstr>
      <vt:lpstr>5.5 Santé des veaux </vt:lpstr>
      <vt:lpstr>5.7 Promotion d’une santé optimale des pieds et des pattes</vt:lpstr>
      <vt:lpstr>5.7.1 Parage des onglons</vt:lpstr>
      <vt:lpstr>Section 6 : Préparatifs du transport </vt:lpstr>
      <vt:lpstr>Section 6 : Préparatifs du transport </vt:lpstr>
      <vt:lpstr>Section 7: Euthanasie</vt:lpstr>
      <vt:lpstr>Section 7: Euthanasie</vt:lpstr>
      <vt:lpstr>Plan de mise en œuvre</vt:lpstr>
      <vt:lpstr>Publication</vt:lpstr>
      <vt:lpstr>Processus général de mise en œuvre</vt:lpstr>
      <vt:lpstr>Environnement réglementaire</vt:lpstr>
      <vt:lpstr>Incorporation dans proAction</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Camara, Ana</dc:creator>
  <cp:lastModifiedBy>Boileau, Lucie</cp:lastModifiedBy>
  <cp:revision>52</cp:revision>
  <dcterms:created xsi:type="dcterms:W3CDTF">2019-11-20T19:36:35Z</dcterms:created>
  <dcterms:modified xsi:type="dcterms:W3CDTF">2023-04-28T22:05:24Z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0x010100D51D100F632F4049B94C98A8176A689D</vt:lpwstr>
  </property>
  <property fmtid="{D5CDD505-2E9C-101B-9397-08002B2CF9AE}" pid="3" name="_dlc_policyId">
    <vt:lpwstr>/docs/ClassF/F200/f230</vt:lpwstr>
  </property>
  <property fmtid="{D5CDD505-2E9C-101B-9397-08002B2CF9AE}" pid="4" name="ItemRetentionFormula">
    <vt:lpwstr>&lt;formula id="Microsoft.Office.RecordsManagement.PolicyFeatures.Expiration.Formula.BuiltIn"&gt;&lt;number&gt;1&lt;/number&gt;&lt;property&gt;Date_x005f_x0020_de_x005f_x0020_fin&lt;/property&gt;&lt;propertyId&gt;4e7c9f1a-d047-40e0-b40f-b7d97e29e431&lt;/propertyId&gt;&lt;period&gt;days&lt;/period&gt;&lt;/formula&gt;</vt:lpwstr>
  </property>
  <property fmtid="{D5CDD505-2E9C-101B-9397-08002B2CF9AE}" pid="5" name="_dlc_DocIdItemGuid">
    <vt:lpwstr>51ee5f4c-c023-466c-ab8a-e3b5d79fb682</vt:lpwstr>
  </property>
  <property fmtid="{D5CDD505-2E9C-101B-9397-08002B2CF9AE}" pid="6" name="Medium / Medias">
    <vt:lpwstr/>
  </property>
  <property fmtid="{D5CDD505-2E9C-101B-9397-08002B2CF9AE}" pid="7" name="Audience1">
    <vt:lpwstr/>
  </property>
  <property fmtid="{D5CDD505-2E9C-101B-9397-08002B2CF9AE}" pid="8" name="Class">
    <vt:lpwstr>86;#F230 Training and Procedures / Formation et procédures|43736b65-464f-4168-8efa-450f6569c22e</vt:lpwstr>
  </property>
  <property fmtid="{D5CDD505-2E9C-101B-9397-08002B2CF9AE}" pid="9" name="Year">
    <vt:lpwstr>15;#2018|fdcfec7a-f633-4347-aead-3b7dc01ed599</vt:lpwstr>
  </property>
  <property fmtid="{D5CDD505-2E9C-101B-9397-08002B2CF9AE}" pid="10" name="Document Type">
    <vt:lpwstr>85;#Template / Gabarit|13fe3e21-d0a1-4838-bc79-7666de3ef882</vt:lpwstr>
  </property>
  <property fmtid="{D5CDD505-2E9C-101B-9397-08002B2CF9AE}" pid="11" name="Order">
    <vt:r8>5300</vt:r8>
  </property>
  <property fmtid="{D5CDD505-2E9C-101B-9397-08002B2CF9AE}" pid="12" name="URL">
    <vt:lpwstr/>
  </property>
  <property fmtid="{D5CDD505-2E9C-101B-9397-08002B2CF9AE}" pid="13" name="Agency">
    <vt:lpwstr/>
  </property>
  <property fmtid="{D5CDD505-2E9C-101B-9397-08002B2CF9AE}" pid="14" name="Project Name">
    <vt:lpwstr>84;#2020 Marketing Presentations|b9a2e30b-51c4-4f5a-9fcc-eff7ad73641a</vt:lpwstr>
  </property>
  <property fmtid="{D5CDD505-2E9C-101B-9397-08002B2CF9AE}" pid="15" name="Products-Groups">
    <vt:lpwstr/>
  </property>
  <property fmtid="{D5CDD505-2E9C-101B-9397-08002B2CF9AE}" pid="16" name="DFC Department">
    <vt:lpwstr>31;#Marketing|8b393345-0d5b-48af-9cac-dd76000845f2</vt:lpwstr>
  </property>
  <property fmtid="{D5CDD505-2E9C-101B-9397-08002B2CF9AE}" pid="17" name="MediaServiceImageTags">
    <vt:lpwstr/>
  </property>
</Properties>
</file>